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104" d="100"/>
          <a:sy n="104" d="100"/>
        </p:scale>
        <p:origin x="653"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7ZERrCnMN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jJuuibZW0v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JLIPlkf0LT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YYzj65Twbm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Ab4vLMMAb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TDijJjKHMVQ"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258b57d69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258b57d69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Imitation – Tips for teaching your child how to copy and learn from others - YouTube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6f75fc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258b57d69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258b57d69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PECS Phase 1 - YouTube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258b57d69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258b57d69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PECS Phase 2 - YouTube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258b57d69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258b57d69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PECS Phase 3 - YouTube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1d24d91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1d24d91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me/put 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1d24d91c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1d24d91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introduction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1d24d91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1d24d91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this get that (primack principle)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1d24d91c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1d24d91c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32f5be8f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132f5be8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6f75fc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32f5be8f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32f5be8f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258b57d69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258b57d69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258b57d69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258b57d69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6f75fc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6f75fc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Joint Attention – Why it’s important to teach your child to engage and enjoy the company of others - YouTube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258b57d69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258b57d69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258b57d69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258b57d69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ABA Autism Training - Chapter 3 - Prompting - YouTube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1d24d91c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1d24d91c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258b57d69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258b57d69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7ZERrCnMNtM?feature=oembed"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jJuuibZW0vU?feature=oembed"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JLIPlkf0LTo"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youtube.com/watch?v=JLIPlkf0LTo"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Yzj65Twbmc"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youtube.com/watch?v=YYzj65Twbmc" TargetMode="Externa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hanen.org/Helpful-Info/Articles/Encouraging-Joint-Engagement-with-Children-with-AS.asp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growingearlyminds.org.au/activities/why-weaving-is-an-ideal-activity-for-fine-motor-skill-developme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growingearlyminds.org.au/activities/bubbles-for-kids-six-fast-and-fun-activitie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1Ab4vLMMAbY?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TDijJjKHMVQ"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hcut.to/v/xs3ZkHu"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DijJjKHMVQ"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hcut.to/v/xpWfLR4"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Georgia"/>
                <a:ea typeface="Georgia"/>
                <a:cs typeface="Georgia"/>
                <a:sym typeface="Georgia"/>
              </a:rPr>
              <a:t>Functional Communication</a:t>
            </a:r>
            <a:endParaRPr>
              <a:latin typeface="Georgia"/>
              <a:ea typeface="Georgia"/>
              <a:cs typeface="Georgia"/>
              <a:sym typeface="Georgia"/>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latin typeface="Georgia"/>
                <a:ea typeface="Georgia"/>
                <a:cs typeface="Georgia"/>
                <a:sym typeface="Georgia"/>
              </a:rPr>
              <a:t>Created by Shantal S. Wright, OTS</a:t>
            </a:r>
            <a:endParaRPr>
              <a:latin typeface="Georgia"/>
              <a:ea typeface="Georgia"/>
              <a:cs typeface="Georgia"/>
              <a:sym typeface="Georgia"/>
            </a:endParaRPr>
          </a:p>
          <a:p>
            <a:pPr marL="0" lvl="0" indent="0" algn="ctr" rtl="0">
              <a:spcBef>
                <a:spcPts val="0"/>
              </a:spcBef>
              <a:spcAft>
                <a:spcPts val="0"/>
              </a:spcAft>
              <a:buNone/>
            </a:pPr>
            <a:r>
              <a:rPr lang="en">
                <a:latin typeface="Georgia"/>
                <a:ea typeface="Georgia"/>
                <a:cs typeface="Georgia"/>
                <a:sym typeface="Georgia"/>
              </a:rPr>
              <a:t>Jacksonville University</a:t>
            </a:r>
            <a:endParaRPr>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Online Media 1" title="Imitation – Tips for teaching your child how to copy and learn from others">
            <a:hlinkClick r:id="" action="ppaction://media"/>
            <a:extLst>
              <a:ext uri="{FF2B5EF4-FFF2-40B4-BE49-F238E27FC236}">
                <a16:creationId xmlns:a16="http://schemas.microsoft.com/office/drawing/2014/main" id="{5C916527-8012-42BB-BB72-13BDA0E43AE4}"/>
              </a:ext>
            </a:extLst>
          </p:cNvPr>
          <p:cNvPicPr>
            <a:picLocks noRot="1" noChangeAspect="1"/>
          </p:cNvPicPr>
          <p:nvPr>
            <a:videoFile r:link="rId1"/>
          </p:nvPr>
        </p:nvPicPr>
        <p:blipFill>
          <a:blip r:embed="rId4"/>
          <a:stretch>
            <a:fillRect/>
          </a:stretch>
        </p:blipFill>
        <p:spPr>
          <a:xfrm>
            <a:off x="1821366" y="1553737"/>
            <a:ext cx="4408449" cy="266142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Georgia"/>
                <a:ea typeface="Georgia"/>
                <a:cs typeface="Georgia"/>
                <a:sym typeface="Georgia"/>
              </a:rPr>
              <a:t>Picture Exchange Communication System (PECS)</a:t>
            </a:r>
            <a:endParaRPr>
              <a:latin typeface="Georgia"/>
              <a:ea typeface="Georgia"/>
              <a:cs typeface="Georgia"/>
              <a:sym typeface="Georgia"/>
            </a:endParaRPr>
          </a:p>
        </p:txBody>
      </p:sp>
      <p:sp>
        <p:nvSpPr>
          <p:cNvPr id="188" name="Google Shape;188;p23"/>
          <p:cNvSpPr txBox="1">
            <a:spLocks noGrp="1"/>
          </p:cNvSpPr>
          <p:nvPr>
            <p:ph type="body" idx="1"/>
          </p:nvPr>
        </p:nvSpPr>
        <p:spPr>
          <a:xfrm>
            <a:off x="737500" y="169477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Font typeface="Georgia"/>
              <a:buChar char="●"/>
            </a:pPr>
            <a:r>
              <a:rPr lang="en">
                <a:latin typeface="Georgia"/>
                <a:ea typeface="Georgia"/>
                <a:cs typeface="Georgia"/>
                <a:sym typeface="Georgia"/>
              </a:rPr>
              <a:t>A system used to assist children with communication who are unable to do so through speech. It is one method that a child who is non-verbal can use to indicate their needs and wants.</a:t>
            </a:r>
            <a:endParaRPr>
              <a:latin typeface="Georgia"/>
              <a:ea typeface="Georgia"/>
              <a:cs typeface="Georgia"/>
              <a:sym typeface="Georgia"/>
            </a:endParaRPr>
          </a:p>
        </p:txBody>
      </p:sp>
      <p:pic>
        <p:nvPicPr>
          <p:cNvPr id="189" name="Google Shape;189;p23"/>
          <p:cNvPicPr preferRelativeResize="0"/>
          <p:nvPr/>
        </p:nvPicPr>
        <p:blipFill>
          <a:blip r:embed="rId3">
            <a:alphaModFix/>
          </a:blip>
          <a:stretch>
            <a:fillRect/>
          </a:stretch>
        </p:blipFill>
        <p:spPr>
          <a:xfrm>
            <a:off x="4194375" y="2326825"/>
            <a:ext cx="3857624" cy="222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 name="Online Media 2" title="PECS Phase 1">
            <a:hlinkClick r:id="" action="ppaction://media"/>
            <a:extLst>
              <a:ext uri="{FF2B5EF4-FFF2-40B4-BE49-F238E27FC236}">
                <a16:creationId xmlns:a16="http://schemas.microsoft.com/office/drawing/2014/main" id="{5C28BF92-A844-4FA7-8B15-0CCA5B38E98A}"/>
              </a:ext>
            </a:extLst>
          </p:cNvPr>
          <p:cNvPicPr>
            <a:picLocks noRot="1" noChangeAspect="1"/>
          </p:cNvPicPr>
          <p:nvPr>
            <a:videoFile r:link="rId1"/>
          </p:nvPr>
        </p:nvPicPr>
        <p:blipFill>
          <a:blip r:embed="rId4"/>
          <a:stretch>
            <a:fillRect/>
          </a:stretch>
        </p:blipFill>
        <p:spPr>
          <a:xfrm>
            <a:off x="1858537" y="1553736"/>
            <a:ext cx="4490224" cy="271346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5" descr="This video describes PECS Phase 2: Distance and Persistence. Developed by Meath HSE Speech &amp; Language Therapy - Child Development Team.&#10;Video created using Powtoon." title="PECS Phase 2">
            <a:hlinkClick r:id="rId3"/>
          </p:cNvPr>
          <p:cNvPicPr preferRelativeResize="0"/>
          <p:nvPr/>
        </p:nvPicPr>
        <p:blipFill>
          <a:blip r:embed="rId4">
            <a:alphaModFix/>
          </a:blip>
          <a:stretch>
            <a:fillRect/>
          </a:stretch>
        </p:blipFill>
        <p:spPr>
          <a:xfrm>
            <a:off x="1167161" y="1315844"/>
            <a:ext cx="4609171" cy="2795239"/>
          </a:xfrm>
          <a:prstGeom prst="rect">
            <a:avLst/>
          </a:prstGeom>
          <a:ln>
            <a:noFill/>
          </a:ln>
          <a:effectLst>
            <a:softEdge rad="112500"/>
          </a:effectLst>
        </p:spPr>
      </p:pic>
      <p:sp>
        <p:nvSpPr>
          <p:cNvPr id="4" name="TextBox 3">
            <a:extLst>
              <a:ext uri="{FF2B5EF4-FFF2-40B4-BE49-F238E27FC236}">
                <a16:creationId xmlns:a16="http://schemas.microsoft.com/office/drawing/2014/main" id="{917654F0-D41C-4074-AFB2-F1225C447322}"/>
              </a:ext>
            </a:extLst>
          </p:cNvPr>
          <p:cNvSpPr txBox="1"/>
          <p:nvPr/>
        </p:nvSpPr>
        <p:spPr>
          <a:xfrm>
            <a:off x="5858106" y="2106092"/>
            <a:ext cx="2326887" cy="1169551"/>
          </a:xfrm>
          <a:prstGeom prst="rect">
            <a:avLst/>
          </a:prstGeom>
          <a:noFill/>
        </p:spPr>
        <p:txBody>
          <a:bodyPr wrap="square">
            <a:spAutoFit/>
          </a:bodyPr>
          <a:lstStyle/>
          <a:p>
            <a:pPr marL="0" lvl="0" indent="0" algn="ctr" rtl="0">
              <a:spcBef>
                <a:spcPts val="0"/>
              </a:spcBef>
              <a:spcAft>
                <a:spcPts val="0"/>
              </a:spcAft>
              <a:buNone/>
            </a:pPr>
            <a:r>
              <a:rPr lang="en-US" dirty="0">
                <a:hlinkClick r:id="rId5"/>
              </a:rPr>
              <a:t>Please click on the link provided below to watch the video.</a:t>
            </a:r>
          </a:p>
          <a:p>
            <a:pPr marL="0" lvl="0" indent="0" algn="l" rtl="0">
              <a:spcBef>
                <a:spcPts val="0"/>
              </a:spcBef>
              <a:spcAft>
                <a:spcPts val="0"/>
              </a:spcAft>
              <a:buNone/>
            </a:pPr>
            <a:endParaRPr lang="en-US" dirty="0">
              <a:hlinkClick r:id="rId5"/>
            </a:endParaRPr>
          </a:p>
          <a:p>
            <a:pPr marL="0" lvl="0" indent="0" algn="l" rtl="0">
              <a:spcBef>
                <a:spcPts val="0"/>
              </a:spcBef>
              <a:spcAft>
                <a:spcPts val="0"/>
              </a:spcAft>
              <a:buNone/>
            </a:pPr>
            <a:r>
              <a:rPr lang="en-US" dirty="0">
                <a:hlinkClick r:id="rId5"/>
              </a:rPr>
              <a:t>PECS Phase 2 - YouTube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6" descr="Meath HSE Child Development Team: Speech and Language Therapy Service have created this video to explain PECS Phase 3: Picture Discrimination.&#10;Video created using Powtoon." title="PECS Phase 3">
            <a:hlinkClick r:id="rId3"/>
          </p:cNvPr>
          <p:cNvPicPr preferRelativeResize="0"/>
          <p:nvPr/>
        </p:nvPicPr>
        <p:blipFill>
          <a:blip r:embed="rId4">
            <a:alphaModFix/>
          </a:blip>
          <a:stretch>
            <a:fillRect/>
          </a:stretch>
        </p:blipFill>
        <p:spPr>
          <a:xfrm>
            <a:off x="1137424" y="1553736"/>
            <a:ext cx="4958577" cy="2624254"/>
          </a:xfrm>
          <a:prstGeom prst="rect">
            <a:avLst/>
          </a:prstGeom>
          <a:ln>
            <a:noFill/>
          </a:ln>
          <a:effectLst>
            <a:softEdge rad="112500"/>
          </a:effectLst>
        </p:spPr>
      </p:pic>
      <p:sp>
        <p:nvSpPr>
          <p:cNvPr id="4" name="TextBox 3">
            <a:extLst>
              <a:ext uri="{FF2B5EF4-FFF2-40B4-BE49-F238E27FC236}">
                <a16:creationId xmlns:a16="http://schemas.microsoft.com/office/drawing/2014/main" id="{31C30794-C031-4EA3-B70D-12DBA7703295}"/>
              </a:ext>
            </a:extLst>
          </p:cNvPr>
          <p:cNvSpPr txBox="1"/>
          <p:nvPr/>
        </p:nvSpPr>
        <p:spPr>
          <a:xfrm>
            <a:off x="6096001" y="2388809"/>
            <a:ext cx="2334321" cy="1169551"/>
          </a:xfrm>
          <a:prstGeom prst="rect">
            <a:avLst/>
          </a:prstGeom>
          <a:noFill/>
        </p:spPr>
        <p:txBody>
          <a:bodyPr wrap="square">
            <a:spAutoFit/>
          </a:bodyPr>
          <a:lstStyle/>
          <a:p>
            <a:pPr marL="0" lvl="0" indent="0" algn="ctr" rtl="0">
              <a:spcBef>
                <a:spcPts val="0"/>
              </a:spcBef>
              <a:spcAft>
                <a:spcPts val="0"/>
              </a:spcAft>
              <a:buNone/>
            </a:pPr>
            <a:r>
              <a:rPr lang="en-US" dirty="0">
                <a:hlinkClick r:id="rId5"/>
              </a:rPr>
              <a:t>Please click on the link provided below to watch the video.</a:t>
            </a:r>
          </a:p>
          <a:p>
            <a:pPr marL="0" lvl="0" indent="0" algn="ctr" rtl="0">
              <a:spcBef>
                <a:spcPts val="0"/>
              </a:spcBef>
              <a:spcAft>
                <a:spcPts val="0"/>
              </a:spcAft>
              <a:buNone/>
            </a:pPr>
            <a:endParaRPr lang="en-US" dirty="0">
              <a:hlinkClick r:id="rId5"/>
            </a:endParaRPr>
          </a:p>
          <a:p>
            <a:pPr marL="0" lvl="0" indent="0" algn="ctr" rtl="0">
              <a:spcBef>
                <a:spcPts val="0"/>
              </a:spcBef>
              <a:spcAft>
                <a:spcPts val="0"/>
              </a:spcAft>
              <a:buNone/>
            </a:pPr>
            <a:r>
              <a:rPr lang="en-US" dirty="0">
                <a:hlinkClick r:id="rId5"/>
              </a:rPr>
              <a:t> PECS Phase 3 - YouTube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body" idx="2"/>
          </p:nvPr>
        </p:nvSpPr>
        <p:spPr>
          <a:xfrm>
            <a:off x="817800" y="1530800"/>
            <a:ext cx="7508400" cy="30216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275"/>
              <a:buNone/>
            </a:pPr>
            <a:r>
              <a:rPr lang="en" sz="1184">
                <a:solidFill>
                  <a:srgbClr val="333333"/>
                </a:solidFill>
                <a:highlight>
                  <a:srgbClr val="FFFFFF"/>
                </a:highlight>
                <a:latin typeface="Georgia"/>
                <a:ea typeface="Georgia"/>
                <a:cs typeface="Georgia"/>
                <a:sym typeface="Georgia"/>
              </a:rPr>
              <a:t>Teaching children with Autism to follow simple directions is an important skill for them to learn. The ability to follow simple directions allows opportunities for your child to gain independence, regulation skills, communication skills, productivity in daily routine tasks, and practice gross motor and fine motor skills. Having these skills are important in school environments, home, and other natural settings. Children can gain the ability to follow simple directions to:</a:t>
            </a:r>
            <a:endParaRPr sz="1184">
              <a:solidFill>
                <a:srgbClr val="333333"/>
              </a:solidFill>
              <a:highlight>
                <a:srgbClr val="FFFFFF"/>
              </a:highlight>
              <a:latin typeface="Georgia"/>
              <a:ea typeface="Georgia"/>
              <a:cs typeface="Georgia"/>
              <a:sym typeface="Georgia"/>
            </a:endParaRPr>
          </a:p>
          <a:p>
            <a:pPr marL="457200" lvl="0" indent="-303819" algn="l" rtl="0">
              <a:lnSpc>
                <a:spcPct val="95000"/>
              </a:lnSpc>
              <a:spcBef>
                <a:spcPts val="1200"/>
              </a:spcBef>
              <a:spcAft>
                <a:spcPts val="0"/>
              </a:spcAft>
              <a:buClr>
                <a:srgbClr val="333333"/>
              </a:buClr>
              <a:buSzPts val="1185"/>
              <a:buFont typeface="Georgia"/>
              <a:buChar char="●"/>
            </a:pPr>
            <a:r>
              <a:rPr lang="en" sz="1184">
                <a:solidFill>
                  <a:srgbClr val="333333"/>
                </a:solidFill>
                <a:highlight>
                  <a:srgbClr val="FFFFFF"/>
                </a:highlight>
                <a:latin typeface="Georgia"/>
                <a:ea typeface="Georgia"/>
                <a:cs typeface="Georgia"/>
                <a:sym typeface="Georgia"/>
              </a:rPr>
              <a:t>“Wave!”</a:t>
            </a:r>
            <a:endParaRPr sz="1184">
              <a:solidFill>
                <a:srgbClr val="333333"/>
              </a:solidFill>
              <a:highlight>
                <a:srgbClr val="FFFFFF"/>
              </a:highlight>
              <a:latin typeface="Georgia"/>
              <a:ea typeface="Georgia"/>
              <a:cs typeface="Georgia"/>
              <a:sym typeface="Georgia"/>
            </a:endParaRPr>
          </a:p>
          <a:p>
            <a:pPr marL="457200" lvl="0" indent="-303819" algn="l" rtl="0">
              <a:lnSpc>
                <a:spcPct val="95000"/>
              </a:lnSpc>
              <a:spcBef>
                <a:spcPts val="0"/>
              </a:spcBef>
              <a:spcAft>
                <a:spcPts val="0"/>
              </a:spcAft>
              <a:buClr>
                <a:srgbClr val="333333"/>
              </a:buClr>
              <a:buSzPts val="1185"/>
              <a:buFont typeface="Georgia"/>
              <a:buChar char="●"/>
            </a:pPr>
            <a:r>
              <a:rPr lang="en" sz="1184">
                <a:solidFill>
                  <a:srgbClr val="333333"/>
                </a:solidFill>
                <a:highlight>
                  <a:srgbClr val="FFFFFF"/>
                </a:highlight>
                <a:latin typeface="Georgia"/>
                <a:ea typeface="Georgia"/>
                <a:cs typeface="Georgia"/>
                <a:sym typeface="Georgia"/>
              </a:rPr>
              <a:t>“Walk here.”</a:t>
            </a:r>
            <a:endParaRPr sz="1184">
              <a:solidFill>
                <a:srgbClr val="333333"/>
              </a:solidFill>
              <a:highlight>
                <a:srgbClr val="FFFFFF"/>
              </a:highlight>
              <a:latin typeface="Georgia"/>
              <a:ea typeface="Georgia"/>
              <a:cs typeface="Georgia"/>
              <a:sym typeface="Georgia"/>
            </a:endParaRPr>
          </a:p>
          <a:p>
            <a:pPr marL="457200" lvl="0" indent="-303819" algn="l" rtl="0">
              <a:lnSpc>
                <a:spcPct val="95000"/>
              </a:lnSpc>
              <a:spcBef>
                <a:spcPts val="0"/>
              </a:spcBef>
              <a:spcAft>
                <a:spcPts val="0"/>
              </a:spcAft>
              <a:buClr>
                <a:srgbClr val="333333"/>
              </a:buClr>
              <a:buSzPts val="1185"/>
              <a:buFont typeface="Georgia"/>
              <a:buChar char="●"/>
            </a:pPr>
            <a:r>
              <a:rPr lang="en" sz="1184">
                <a:solidFill>
                  <a:srgbClr val="333333"/>
                </a:solidFill>
                <a:highlight>
                  <a:srgbClr val="FFFFFF"/>
                </a:highlight>
                <a:latin typeface="Georgia"/>
                <a:ea typeface="Georgia"/>
                <a:cs typeface="Georgia"/>
                <a:sym typeface="Georgia"/>
              </a:rPr>
              <a:t>“Turn off the light and get into bed.”</a:t>
            </a:r>
            <a:endParaRPr sz="1184">
              <a:solidFill>
                <a:srgbClr val="333333"/>
              </a:solidFill>
              <a:highlight>
                <a:srgbClr val="FFFFFF"/>
              </a:highlight>
              <a:latin typeface="Georgia"/>
              <a:ea typeface="Georgia"/>
              <a:cs typeface="Georgia"/>
              <a:sym typeface="Georgia"/>
            </a:endParaRPr>
          </a:p>
          <a:p>
            <a:pPr marL="0" lvl="0" indent="0" algn="l" rtl="0">
              <a:lnSpc>
                <a:spcPct val="110000"/>
              </a:lnSpc>
              <a:spcBef>
                <a:spcPts val="1200"/>
              </a:spcBef>
              <a:spcAft>
                <a:spcPts val="0"/>
              </a:spcAft>
              <a:buSzPts val="275"/>
              <a:buNone/>
            </a:pPr>
            <a:r>
              <a:rPr lang="en" sz="1184">
                <a:solidFill>
                  <a:srgbClr val="333333"/>
                </a:solidFill>
                <a:highlight>
                  <a:srgbClr val="FFFFFF"/>
                </a:highlight>
                <a:latin typeface="Georgia"/>
                <a:ea typeface="Georgia"/>
                <a:cs typeface="Georgia"/>
                <a:sym typeface="Georgia"/>
              </a:rPr>
              <a:t>These skills improve the daily life of children and make your life much easier as well.</a:t>
            </a:r>
            <a:endParaRPr sz="1184">
              <a:solidFill>
                <a:srgbClr val="333333"/>
              </a:solidFill>
              <a:highlight>
                <a:srgbClr val="FFFFFF"/>
              </a:highlight>
              <a:latin typeface="Georgia"/>
              <a:ea typeface="Georgia"/>
              <a:cs typeface="Georgia"/>
              <a:sym typeface="Georgia"/>
            </a:endParaRPr>
          </a:p>
          <a:p>
            <a:pPr marL="0" lvl="0" indent="0" algn="l" rtl="0">
              <a:lnSpc>
                <a:spcPct val="110000"/>
              </a:lnSpc>
              <a:spcBef>
                <a:spcPts val="1200"/>
              </a:spcBef>
              <a:spcAft>
                <a:spcPts val="0"/>
              </a:spcAft>
              <a:buSzPts val="275"/>
              <a:buNone/>
            </a:pPr>
            <a:r>
              <a:rPr lang="en" sz="1184">
                <a:solidFill>
                  <a:srgbClr val="333333"/>
                </a:solidFill>
                <a:highlight>
                  <a:srgbClr val="FFFFFF"/>
                </a:highlight>
                <a:latin typeface="Georgia"/>
                <a:ea typeface="Georgia"/>
                <a:cs typeface="Georgia"/>
                <a:sym typeface="Georgia"/>
              </a:rPr>
              <a:t>Teaching children with Autism to follow simple directions is progressive and may require greater reinforcement in the beginning. There are many ways to make following directions into a fun, rewarding activity! In teaching children, consistency is important.</a:t>
            </a:r>
            <a:endParaRPr sz="1184">
              <a:solidFill>
                <a:srgbClr val="333333"/>
              </a:solidFill>
              <a:highlight>
                <a:srgbClr val="FFFFFF"/>
              </a:highlight>
              <a:latin typeface="Georgia"/>
              <a:ea typeface="Georgia"/>
              <a:cs typeface="Georgia"/>
              <a:sym typeface="Georgia"/>
            </a:endParaRPr>
          </a:p>
          <a:p>
            <a:pPr marL="0" lvl="0" indent="0" algn="l" rtl="0">
              <a:lnSpc>
                <a:spcPct val="95000"/>
              </a:lnSpc>
              <a:spcBef>
                <a:spcPts val="1200"/>
              </a:spcBef>
              <a:spcAft>
                <a:spcPts val="0"/>
              </a:spcAft>
              <a:buSzPts val="275"/>
              <a:buNone/>
            </a:pPr>
            <a:endParaRPr sz="375">
              <a:solidFill>
                <a:srgbClr val="000000"/>
              </a:solidFill>
              <a:latin typeface="Georgia"/>
              <a:ea typeface="Georgia"/>
              <a:cs typeface="Georgia"/>
              <a:sym typeface="Georgia"/>
            </a:endParaRPr>
          </a:p>
          <a:p>
            <a:pPr marL="457200" lvl="0" indent="0" algn="l" rtl="0">
              <a:lnSpc>
                <a:spcPct val="95000"/>
              </a:lnSpc>
              <a:spcBef>
                <a:spcPts val="0"/>
              </a:spcBef>
              <a:spcAft>
                <a:spcPts val="0"/>
              </a:spcAft>
              <a:buSzPts val="275"/>
              <a:buNone/>
            </a:pPr>
            <a:endParaRPr sz="400">
              <a:latin typeface="Georgia"/>
              <a:ea typeface="Georgia"/>
              <a:cs typeface="Georgia"/>
              <a:sym typeface="Georgia"/>
            </a:endParaRPr>
          </a:p>
          <a:p>
            <a:pPr marL="0" lvl="0" indent="0" algn="l" rtl="0">
              <a:lnSpc>
                <a:spcPct val="95000"/>
              </a:lnSpc>
              <a:spcBef>
                <a:spcPts val="1600"/>
              </a:spcBef>
              <a:spcAft>
                <a:spcPts val="1200"/>
              </a:spcAft>
              <a:buClr>
                <a:schemeClr val="dk2"/>
              </a:buClr>
              <a:buSzPts val="275"/>
              <a:buNone/>
            </a:pPr>
            <a:endParaRPr sz="325"/>
          </a:p>
        </p:txBody>
      </p:sp>
      <p:sp>
        <p:nvSpPr>
          <p:cNvPr id="210" name="Google Shape;210;p27"/>
          <p:cNvSpPr txBox="1">
            <a:spLocks noGrp="1"/>
          </p:cNvSpPr>
          <p:nvPr>
            <p:ph type="title"/>
          </p:nvPr>
        </p:nvSpPr>
        <p:spPr>
          <a:xfrm>
            <a:off x="2480075" y="473675"/>
            <a:ext cx="4045200" cy="131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Georgia"/>
                <a:ea typeface="Georgia"/>
                <a:cs typeface="Georgia"/>
                <a:sym typeface="Georgia"/>
              </a:rPr>
              <a:t>Simple Commands</a:t>
            </a:r>
            <a:endParaRPr>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body" idx="2"/>
          </p:nvPr>
        </p:nvSpPr>
        <p:spPr>
          <a:xfrm>
            <a:off x="817800" y="1530800"/>
            <a:ext cx="7508400" cy="3021600"/>
          </a:xfrm>
          <a:prstGeom prst="rect">
            <a:avLst/>
          </a:prstGeom>
        </p:spPr>
        <p:txBody>
          <a:bodyPr spcFirstLastPara="1" wrap="square" lIns="91425" tIns="91425" rIns="91425" bIns="91425" anchor="t" anchorCtr="0">
            <a:normAutofit/>
          </a:bodyPr>
          <a:lstStyle/>
          <a:p>
            <a:pPr marL="457200" lvl="0" indent="-301625" algn="l" rtl="0">
              <a:spcBef>
                <a:spcPts val="0"/>
              </a:spcBef>
              <a:spcAft>
                <a:spcPts val="0"/>
              </a:spcAft>
              <a:buClr>
                <a:srgbClr val="000000"/>
              </a:buClr>
              <a:buSzPts val="1150"/>
              <a:buFont typeface="Georgia"/>
              <a:buChar char="●"/>
            </a:pPr>
            <a:r>
              <a:rPr lang="en" sz="1150">
                <a:solidFill>
                  <a:srgbClr val="000000"/>
                </a:solidFill>
                <a:highlight>
                  <a:srgbClr val="FFFFFF"/>
                </a:highlight>
                <a:latin typeface="Georgia"/>
                <a:ea typeface="Georgia"/>
                <a:cs typeface="Georgia"/>
                <a:sym typeface="Georgia"/>
              </a:rPr>
              <a:t>A graphic representation of scheduled tasks and activities.</a:t>
            </a:r>
            <a:endParaRPr sz="1150">
              <a:solidFill>
                <a:srgbClr val="000000"/>
              </a:solidFill>
              <a:highlight>
                <a:srgbClr val="FFFFFF"/>
              </a:highlight>
              <a:latin typeface="Georgia"/>
              <a:ea typeface="Georgia"/>
              <a:cs typeface="Georgia"/>
              <a:sym typeface="Georgia"/>
            </a:endParaRPr>
          </a:p>
          <a:p>
            <a:pPr marL="457200" lvl="0" indent="-301625" algn="l" rtl="0">
              <a:spcBef>
                <a:spcPts val="0"/>
              </a:spcBef>
              <a:spcAft>
                <a:spcPts val="0"/>
              </a:spcAft>
              <a:buClr>
                <a:srgbClr val="000000"/>
              </a:buClr>
              <a:buSzPts val="1150"/>
              <a:buFont typeface="Georgia"/>
              <a:buChar char="●"/>
            </a:pPr>
            <a:r>
              <a:rPr lang="en" sz="1150">
                <a:solidFill>
                  <a:srgbClr val="000000"/>
                </a:solidFill>
                <a:highlight>
                  <a:srgbClr val="FFFFFF"/>
                </a:highlight>
                <a:latin typeface="Georgia"/>
                <a:ea typeface="Georgia"/>
                <a:cs typeface="Georgia"/>
                <a:sym typeface="Georgia"/>
              </a:rPr>
              <a:t>Useful for breaking down tasks that have multiple steps and ensuring that children follow rules and deadlines.</a:t>
            </a:r>
            <a:endParaRPr sz="1150">
              <a:solidFill>
                <a:srgbClr val="000000"/>
              </a:solidFill>
              <a:highlight>
                <a:srgbClr val="FFFFFF"/>
              </a:highlight>
              <a:latin typeface="Georgia"/>
              <a:ea typeface="Georgia"/>
              <a:cs typeface="Georgia"/>
              <a:sym typeface="Georgia"/>
            </a:endParaRPr>
          </a:p>
          <a:p>
            <a:pPr marL="457200" lvl="0" indent="-301625" algn="l" rtl="0">
              <a:spcBef>
                <a:spcPts val="0"/>
              </a:spcBef>
              <a:spcAft>
                <a:spcPts val="0"/>
              </a:spcAft>
              <a:buClr>
                <a:srgbClr val="000000"/>
              </a:buClr>
              <a:buSzPts val="1150"/>
              <a:buFont typeface="Georgia"/>
              <a:buChar char="●"/>
            </a:pPr>
            <a:r>
              <a:rPr lang="en" sz="1150">
                <a:solidFill>
                  <a:srgbClr val="000000"/>
                </a:solidFill>
                <a:highlight>
                  <a:srgbClr val="FFFFFF"/>
                </a:highlight>
                <a:latin typeface="Georgia"/>
                <a:ea typeface="Georgia"/>
                <a:cs typeface="Georgia"/>
                <a:sym typeface="Georgia"/>
              </a:rPr>
              <a:t>Can reduce anxiety by providing consistency while also reducing resistance that comes with certain activities. </a:t>
            </a:r>
            <a:endParaRPr sz="115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r>
              <a:rPr lang="en" sz="1150">
                <a:solidFill>
                  <a:srgbClr val="000000"/>
                </a:solidFill>
                <a:highlight>
                  <a:srgbClr val="FFFFFF"/>
                </a:highlight>
                <a:latin typeface="Georgia"/>
                <a:ea typeface="Georgia"/>
                <a:cs typeface="Georgia"/>
                <a:sym typeface="Georgia"/>
              </a:rPr>
              <a:t>Although most people associate visual schedules with pictures or photographs, events can be triggered through toys, objects and even word phrases. The visual schedule itself is a constant reminder to children where they should be, what they should be doing and when she should start and finish.</a:t>
            </a:r>
            <a:endParaRPr>
              <a:solidFill>
                <a:srgbClr val="000000"/>
              </a:solidFill>
              <a:latin typeface="Georgia"/>
              <a:ea typeface="Georgia"/>
              <a:cs typeface="Georgia"/>
              <a:sym typeface="Georgia"/>
            </a:endParaRPr>
          </a:p>
          <a:p>
            <a:pPr marL="0" lvl="0" indent="0" algn="l" rtl="0">
              <a:spcBef>
                <a:spcPts val="1600"/>
              </a:spcBef>
              <a:spcAft>
                <a:spcPts val="1200"/>
              </a:spcAft>
              <a:buClr>
                <a:schemeClr val="dk2"/>
              </a:buClr>
              <a:buSzPts val="1100"/>
              <a:buNone/>
            </a:pPr>
            <a:endParaRPr/>
          </a:p>
        </p:txBody>
      </p:sp>
      <p:sp>
        <p:nvSpPr>
          <p:cNvPr id="216" name="Google Shape;216;p28"/>
          <p:cNvSpPr txBox="1">
            <a:spLocks noGrp="1"/>
          </p:cNvSpPr>
          <p:nvPr>
            <p:ph type="title"/>
          </p:nvPr>
        </p:nvSpPr>
        <p:spPr>
          <a:xfrm>
            <a:off x="2549400" y="494100"/>
            <a:ext cx="4045200" cy="131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Georgia"/>
                <a:ea typeface="Georgia"/>
                <a:cs typeface="Georgia"/>
                <a:sym typeface="Georgia"/>
              </a:rPr>
              <a:t>Picture Schedule</a:t>
            </a:r>
            <a:endParaRPr>
              <a:latin typeface="Georgia"/>
              <a:ea typeface="Georgia"/>
              <a:cs typeface="Georgia"/>
              <a:sym typeface="Georgia"/>
            </a:endParaRPr>
          </a:p>
        </p:txBody>
      </p:sp>
      <p:pic>
        <p:nvPicPr>
          <p:cNvPr id="217" name="Google Shape;217;p28"/>
          <p:cNvPicPr preferRelativeResize="0"/>
          <p:nvPr/>
        </p:nvPicPr>
        <p:blipFill>
          <a:blip r:embed="rId3">
            <a:alphaModFix/>
          </a:blip>
          <a:stretch>
            <a:fillRect/>
          </a:stretch>
        </p:blipFill>
        <p:spPr>
          <a:xfrm>
            <a:off x="5014875" y="3429000"/>
            <a:ext cx="2809875" cy="1445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1135525" y="845600"/>
            <a:ext cx="6424200" cy="70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Georgia"/>
                <a:ea typeface="Georgia"/>
                <a:cs typeface="Georgia"/>
                <a:sym typeface="Georgia"/>
              </a:rPr>
              <a:t>Reinforcement (Reward) System</a:t>
            </a:r>
            <a:endParaRPr>
              <a:latin typeface="Georgia"/>
              <a:ea typeface="Georgia"/>
              <a:cs typeface="Georgia"/>
              <a:sym typeface="Georgia"/>
            </a:endParaRPr>
          </a:p>
        </p:txBody>
      </p:sp>
      <p:sp>
        <p:nvSpPr>
          <p:cNvPr id="223" name="Google Shape;223;p29"/>
          <p:cNvSpPr txBox="1">
            <a:spLocks noGrp="1"/>
          </p:cNvSpPr>
          <p:nvPr>
            <p:ph type="body" idx="2"/>
          </p:nvPr>
        </p:nvSpPr>
        <p:spPr>
          <a:xfrm>
            <a:off x="862361" y="1524000"/>
            <a:ext cx="6594088" cy="2095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latin typeface="Georgia"/>
                <a:ea typeface="Georgia"/>
                <a:cs typeface="Georgia"/>
                <a:sym typeface="Georgia"/>
              </a:rPr>
              <a:t>The principle of a reinforcement or reward is to provide an opportunity for a child to engage </a:t>
            </a:r>
            <a:r>
              <a:rPr lang="en" dirty="0">
                <a:solidFill>
                  <a:srgbClr val="333333"/>
                </a:solidFill>
                <a:highlight>
                  <a:srgbClr val="FCFCFC"/>
                </a:highlight>
                <a:latin typeface="Georgia"/>
                <a:ea typeface="Georgia"/>
                <a:cs typeface="Georgia"/>
                <a:sym typeface="Georgia"/>
              </a:rPr>
              <a:t>in more probable behaviors (or activities) that will reinforce less probable behaviors (or activities). For example, if a child enjoys playing with her tablet (more probable) and avoids eating a serving of fruits on a plate (less probable), we might allow her to play with the tablet after (contingent upon) eating 3 grapes. We often refer to this technique as ‘Do this…get that’.</a:t>
            </a:r>
            <a:endParaRPr dirty="0">
              <a:latin typeface="Georgia"/>
              <a:ea typeface="Georgia"/>
              <a:cs typeface="Georgia"/>
              <a:sym typeface="Georgia"/>
            </a:endParaRPr>
          </a:p>
        </p:txBody>
      </p:sp>
      <p:pic>
        <p:nvPicPr>
          <p:cNvPr id="224" name="Google Shape;224;p29"/>
          <p:cNvPicPr preferRelativeResize="0"/>
          <p:nvPr/>
        </p:nvPicPr>
        <p:blipFill>
          <a:blip r:embed="rId3">
            <a:alphaModFix/>
          </a:blip>
          <a:stretch>
            <a:fillRect/>
          </a:stretch>
        </p:blipFill>
        <p:spPr>
          <a:xfrm>
            <a:off x="3466572" y="2817077"/>
            <a:ext cx="3347350" cy="180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Georgia"/>
                <a:ea typeface="Georgia"/>
                <a:cs typeface="Georgia"/>
                <a:sym typeface="Georgia"/>
              </a:rPr>
              <a:t>Choice boards</a:t>
            </a:r>
            <a:endParaRPr>
              <a:latin typeface="Georgia"/>
              <a:ea typeface="Georgia"/>
              <a:cs typeface="Georgia"/>
              <a:sym typeface="Georgia"/>
            </a:endParaRPr>
          </a:p>
        </p:txBody>
      </p:sp>
      <p:sp>
        <p:nvSpPr>
          <p:cNvPr id="230" name="Google Shape;230;p30"/>
          <p:cNvSpPr txBox="1">
            <a:spLocks noGrp="1"/>
          </p:cNvSpPr>
          <p:nvPr>
            <p:ph type="body" idx="2"/>
          </p:nvPr>
        </p:nvSpPr>
        <p:spPr>
          <a:xfrm>
            <a:off x="819150" y="1524000"/>
            <a:ext cx="6109474" cy="2456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en" sz="1113" dirty="0">
                <a:solidFill>
                  <a:srgbClr val="2E2E2E"/>
                </a:solidFill>
                <a:highlight>
                  <a:srgbClr val="FFFFFF"/>
                </a:highlight>
                <a:latin typeface="Georgia"/>
                <a:ea typeface="Georgia"/>
                <a:cs typeface="Georgia"/>
                <a:sym typeface="Georgia"/>
              </a:rPr>
              <a:t>A choice board is a visual representation of items/activities that are available for an individual to choose from. This tool is used to encourage communication, provide a visual reminder of what activities are available, and to encourage independent decision making throughout the day. The use of choice boards may increase your child’s motivation by providing them options for preferred activities or for which activity comes next. Offering a choice before an activity/task begins may increase participation and decrease the possibility of your child engaging in challenging behaviors.</a:t>
            </a:r>
            <a:endParaRPr sz="1113" dirty="0">
              <a:solidFill>
                <a:srgbClr val="2E2E2E"/>
              </a:solidFill>
              <a:highlight>
                <a:srgbClr val="FFFFFF"/>
              </a:highlight>
              <a:latin typeface="Georgia"/>
              <a:ea typeface="Georgia"/>
              <a:cs typeface="Georgia"/>
              <a:sym typeface="Georgia"/>
            </a:endParaRPr>
          </a:p>
          <a:p>
            <a:pPr marL="457200" lvl="0" indent="-299323" algn="l" rtl="0">
              <a:lnSpc>
                <a:spcPct val="105000"/>
              </a:lnSpc>
              <a:spcBef>
                <a:spcPts val="2100"/>
              </a:spcBef>
              <a:spcAft>
                <a:spcPts val="0"/>
              </a:spcAft>
              <a:buClr>
                <a:srgbClr val="2E2E2E"/>
              </a:buClr>
              <a:buSzPts val="1114"/>
              <a:buFont typeface="Georgia"/>
              <a:buChar char="●"/>
            </a:pPr>
            <a:r>
              <a:rPr lang="en" sz="1113" dirty="0">
                <a:solidFill>
                  <a:srgbClr val="2E2E2E"/>
                </a:solidFill>
                <a:highlight>
                  <a:srgbClr val="FFFFFF"/>
                </a:highlight>
                <a:latin typeface="Georgia"/>
                <a:ea typeface="Georgia"/>
                <a:cs typeface="Georgia"/>
                <a:sym typeface="Georgia"/>
              </a:rPr>
              <a:t>Preferred items (tablet, toys, sensory bins)</a:t>
            </a:r>
            <a:endParaRPr sz="1113" dirty="0">
              <a:solidFill>
                <a:srgbClr val="2E2E2E"/>
              </a:solidFill>
              <a:highlight>
                <a:srgbClr val="FFFFFF"/>
              </a:highlight>
              <a:latin typeface="Georgia"/>
              <a:ea typeface="Georgia"/>
              <a:cs typeface="Georgia"/>
              <a:sym typeface="Georgia"/>
            </a:endParaRPr>
          </a:p>
          <a:p>
            <a:pPr marL="457200" lvl="0" indent="-299323" algn="l" rtl="0">
              <a:lnSpc>
                <a:spcPct val="105000"/>
              </a:lnSpc>
              <a:spcBef>
                <a:spcPts val="0"/>
              </a:spcBef>
              <a:spcAft>
                <a:spcPts val="0"/>
              </a:spcAft>
              <a:buClr>
                <a:srgbClr val="2E2E2E"/>
              </a:buClr>
              <a:buSzPts val="1114"/>
              <a:buFont typeface="Georgia"/>
              <a:buChar char="●"/>
            </a:pPr>
            <a:r>
              <a:rPr lang="en" sz="1113" dirty="0">
                <a:solidFill>
                  <a:srgbClr val="2E2E2E"/>
                </a:solidFill>
                <a:highlight>
                  <a:srgbClr val="FFFFFF"/>
                </a:highlight>
                <a:latin typeface="Georgia"/>
                <a:ea typeface="Georgia"/>
                <a:cs typeface="Georgia"/>
                <a:sym typeface="Georgia"/>
              </a:rPr>
              <a:t>Food items (cookie, crackers, candy)</a:t>
            </a:r>
            <a:endParaRPr sz="1113" dirty="0">
              <a:solidFill>
                <a:srgbClr val="2E2E2E"/>
              </a:solidFill>
              <a:highlight>
                <a:srgbClr val="FFFFFF"/>
              </a:highlight>
              <a:latin typeface="Georgia"/>
              <a:ea typeface="Georgia"/>
              <a:cs typeface="Georgia"/>
              <a:sym typeface="Georgia"/>
            </a:endParaRPr>
          </a:p>
          <a:p>
            <a:pPr marL="457200" lvl="0" indent="-299323" algn="l" rtl="0">
              <a:lnSpc>
                <a:spcPct val="105000"/>
              </a:lnSpc>
              <a:spcBef>
                <a:spcPts val="0"/>
              </a:spcBef>
              <a:spcAft>
                <a:spcPts val="0"/>
              </a:spcAft>
              <a:buClr>
                <a:srgbClr val="2E2E2E"/>
              </a:buClr>
              <a:buSzPts val="1114"/>
              <a:buFont typeface="Georgia"/>
              <a:buChar char="●"/>
            </a:pPr>
            <a:r>
              <a:rPr lang="en" sz="1113" dirty="0">
                <a:solidFill>
                  <a:srgbClr val="2E2E2E"/>
                </a:solidFill>
                <a:highlight>
                  <a:srgbClr val="FFFFFF"/>
                </a:highlight>
                <a:latin typeface="Georgia"/>
                <a:ea typeface="Georgia"/>
                <a:cs typeface="Georgia"/>
                <a:sym typeface="Georgia"/>
              </a:rPr>
              <a:t>Activities (arts and crafts, coloring, books, lego)</a:t>
            </a:r>
            <a:endParaRPr sz="1113" dirty="0">
              <a:solidFill>
                <a:srgbClr val="2E2E2E"/>
              </a:solidFill>
              <a:highlight>
                <a:srgbClr val="FFFFFF"/>
              </a:highlight>
              <a:latin typeface="Georgia"/>
              <a:ea typeface="Georgia"/>
              <a:cs typeface="Georgia"/>
              <a:sym typeface="Georgia"/>
            </a:endParaRPr>
          </a:p>
          <a:p>
            <a:pPr marL="457200" lvl="0" indent="-299323" algn="l" rtl="0">
              <a:lnSpc>
                <a:spcPct val="105000"/>
              </a:lnSpc>
              <a:spcBef>
                <a:spcPts val="0"/>
              </a:spcBef>
              <a:spcAft>
                <a:spcPts val="0"/>
              </a:spcAft>
              <a:buClr>
                <a:srgbClr val="2E2E2E"/>
              </a:buClr>
              <a:buSzPts val="1114"/>
              <a:buFont typeface="Georgia"/>
              <a:buChar char="●"/>
            </a:pPr>
            <a:r>
              <a:rPr lang="en" sz="1113" dirty="0">
                <a:solidFill>
                  <a:srgbClr val="2E2E2E"/>
                </a:solidFill>
                <a:highlight>
                  <a:srgbClr val="FFFFFF"/>
                </a:highlight>
                <a:latin typeface="Georgia"/>
                <a:ea typeface="Georgia"/>
                <a:cs typeface="Georgia"/>
                <a:sym typeface="Georgia"/>
              </a:rPr>
              <a:t>Outings (Devon House, toy store, fast food restaurant)</a:t>
            </a:r>
            <a:endParaRPr sz="1113" dirty="0">
              <a:solidFill>
                <a:srgbClr val="2E2E2E"/>
              </a:solidFill>
              <a:highlight>
                <a:srgbClr val="FFFFFF"/>
              </a:highlight>
              <a:latin typeface="Georgia"/>
              <a:ea typeface="Georgia"/>
              <a:cs typeface="Georgia"/>
              <a:sym typeface="Georgia"/>
            </a:endParaRPr>
          </a:p>
          <a:p>
            <a:pPr marL="0" lvl="0" indent="0" algn="l" rtl="0">
              <a:lnSpc>
                <a:spcPct val="105000"/>
              </a:lnSpc>
              <a:spcBef>
                <a:spcPts val="2100"/>
              </a:spcBef>
              <a:spcAft>
                <a:spcPts val="0"/>
              </a:spcAft>
              <a:buNone/>
            </a:pPr>
            <a:endParaRPr sz="1113" dirty="0">
              <a:solidFill>
                <a:srgbClr val="2E2E2E"/>
              </a:solidFill>
              <a:highlight>
                <a:srgbClr val="FFFFFF"/>
              </a:highlight>
              <a:latin typeface="Arial"/>
              <a:ea typeface="Arial"/>
              <a:cs typeface="Arial"/>
              <a:sym typeface="Arial"/>
            </a:endParaRPr>
          </a:p>
          <a:p>
            <a:pPr marL="0" lvl="0" indent="0" algn="l" rtl="0">
              <a:lnSpc>
                <a:spcPct val="105000"/>
              </a:lnSpc>
              <a:spcBef>
                <a:spcPts val="2100"/>
              </a:spcBef>
              <a:spcAft>
                <a:spcPts val="1200"/>
              </a:spcAft>
              <a:buSzPts val="852"/>
              <a:buNone/>
            </a:pPr>
            <a:endParaRPr sz="1007" dirty="0"/>
          </a:p>
        </p:txBody>
      </p:sp>
      <p:pic>
        <p:nvPicPr>
          <p:cNvPr id="231" name="Google Shape;231;p30"/>
          <p:cNvPicPr preferRelativeResize="0"/>
          <p:nvPr/>
        </p:nvPicPr>
        <p:blipFill>
          <a:blip r:embed="rId3">
            <a:alphaModFix/>
          </a:blip>
          <a:stretch>
            <a:fillRect/>
          </a:stretch>
        </p:blipFill>
        <p:spPr>
          <a:xfrm>
            <a:off x="4949600" y="2744550"/>
            <a:ext cx="2429550" cy="1971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1"/>
          <p:cNvPicPr preferRelativeResize="0"/>
          <p:nvPr/>
        </p:nvPicPr>
        <p:blipFill>
          <a:blip r:embed="rId3">
            <a:alphaModFix/>
          </a:blip>
          <a:stretch>
            <a:fillRect/>
          </a:stretch>
        </p:blipFill>
        <p:spPr>
          <a:xfrm>
            <a:off x="949100" y="1316500"/>
            <a:ext cx="6531425" cy="315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2"/>
          </p:nvPr>
        </p:nvSpPr>
        <p:spPr>
          <a:xfrm>
            <a:off x="819150" y="1541000"/>
            <a:ext cx="7508400" cy="302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a:latin typeface="Georgia"/>
                <a:ea typeface="Georgia"/>
                <a:cs typeface="Georgia"/>
                <a:sym typeface="Georgia"/>
              </a:rPr>
              <a:t>Joint attention involves sharing a common focus on something (such as other people, objects, a concept, or an event) with someone else.</a:t>
            </a:r>
            <a:endParaRPr sz="1200">
              <a:latin typeface="Georgia"/>
              <a:ea typeface="Georgia"/>
              <a:cs typeface="Georgia"/>
              <a:sym typeface="Georgia"/>
            </a:endParaRPr>
          </a:p>
          <a:p>
            <a:pPr marL="457200" lvl="0" indent="-304800" algn="l" rtl="0">
              <a:spcBef>
                <a:spcPts val="1600"/>
              </a:spcBef>
              <a:spcAft>
                <a:spcPts val="0"/>
              </a:spcAft>
              <a:buClr>
                <a:schemeClr val="dk2"/>
              </a:buClr>
              <a:buSzPts val="1200"/>
              <a:buFont typeface="Georgia"/>
              <a:buChar char="●"/>
            </a:pPr>
            <a:r>
              <a:rPr lang="en" sz="1200">
                <a:latin typeface="Georgia"/>
                <a:ea typeface="Georgia"/>
                <a:cs typeface="Georgia"/>
                <a:sym typeface="Georgia"/>
              </a:rPr>
              <a:t>It is a behavior in which two people focus on an object or event, for the purpose of interacting with each other</a:t>
            </a:r>
            <a:endParaRPr sz="1200">
              <a:latin typeface="Georgia"/>
              <a:ea typeface="Georgia"/>
              <a:cs typeface="Georgia"/>
              <a:sym typeface="Georgia"/>
            </a:endParaRPr>
          </a:p>
          <a:p>
            <a:pPr marL="457200" lvl="0" indent="-304800" algn="l" rtl="0">
              <a:spcBef>
                <a:spcPts val="0"/>
              </a:spcBef>
              <a:spcAft>
                <a:spcPts val="0"/>
              </a:spcAft>
              <a:buClr>
                <a:schemeClr val="dk2"/>
              </a:buClr>
              <a:buSzPts val="1200"/>
              <a:buFont typeface="Georgia"/>
              <a:buChar char="●"/>
            </a:pPr>
            <a:r>
              <a:rPr lang="en" sz="1200">
                <a:latin typeface="Georgia"/>
                <a:ea typeface="Georgia"/>
                <a:cs typeface="Georgia"/>
                <a:sym typeface="Georgia"/>
              </a:rPr>
              <a:t>It is a form of early social and communicative behavior</a:t>
            </a:r>
            <a:endParaRPr sz="1200">
              <a:latin typeface="Georgia"/>
              <a:ea typeface="Georgia"/>
              <a:cs typeface="Georgia"/>
              <a:sym typeface="Georgia"/>
            </a:endParaRPr>
          </a:p>
          <a:p>
            <a:pPr marL="0" lvl="0" indent="0" algn="l" rtl="0">
              <a:spcBef>
                <a:spcPts val="1600"/>
              </a:spcBef>
              <a:spcAft>
                <a:spcPts val="1200"/>
              </a:spcAft>
              <a:buClr>
                <a:schemeClr val="dk2"/>
              </a:buClr>
              <a:buSzPts val="1100"/>
              <a:buNone/>
            </a:pPr>
            <a:endParaRPr/>
          </a:p>
        </p:txBody>
      </p:sp>
      <p:sp>
        <p:nvSpPr>
          <p:cNvPr id="135" name="Google Shape;135;p14"/>
          <p:cNvSpPr txBox="1">
            <a:spLocks noGrp="1"/>
          </p:cNvSpPr>
          <p:nvPr>
            <p:ph type="title"/>
          </p:nvPr>
        </p:nvSpPr>
        <p:spPr>
          <a:xfrm>
            <a:off x="2549400" y="473700"/>
            <a:ext cx="4045200" cy="1318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Georgia"/>
                <a:ea typeface="Georgia"/>
                <a:cs typeface="Georgia"/>
                <a:sym typeface="Georgia"/>
              </a:rPr>
              <a:t>Joint Attention</a:t>
            </a:r>
            <a:endParaRPr>
              <a:latin typeface="Georgia"/>
              <a:ea typeface="Georgia"/>
              <a:cs typeface="Georgia"/>
              <a:sym typeface="Georgia"/>
            </a:endParaRPr>
          </a:p>
        </p:txBody>
      </p:sp>
      <p:pic>
        <p:nvPicPr>
          <p:cNvPr id="136" name="Google Shape;136;p14"/>
          <p:cNvPicPr preferRelativeResize="0"/>
          <p:nvPr/>
        </p:nvPicPr>
        <p:blipFill>
          <a:blip r:embed="rId3">
            <a:alphaModFix/>
          </a:blip>
          <a:stretch>
            <a:fillRect/>
          </a:stretch>
        </p:blipFill>
        <p:spPr>
          <a:xfrm>
            <a:off x="4901300" y="2919413"/>
            <a:ext cx="3505200" cy="1876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2"/>
          <p:cNvPicPr preferRelativeResize="0"/>
          <p:nvPr/>
        </p:nvPicPr>
        <p:blipFill>
          <a:blip r:embed="rId3">
            <a:alphaModFix/>
          </a:blip>
          <a:stretch>
            <a:fillRect/>
          </a:stretch>
        </p:blipFill>
        <p:spPr>
          <a:xfrm>
            <a:off x="1010325" y="1347100"/>
            <a:ext cx="6725350" cy="3071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Georgia"/>
                <a:ea typeface="Georgia"/>
                <a:cs typeface="Georgia"/>
                <a:sym typeface="Georgia"/>
              </a:rPr>
              <a:t>Joint Attention and Autism</a:t>
            </a:r>
            <a:endParaRPr>
              <a:latin typeface="Georgia"/>
              <a:ea typeface="Georgia"/>
              <a:cs typeface="Georgia"/>
              <a:sym typeface="Georgia"/>
            </a:endParaRPr>
          </a:p>
        </p:txBody>
      </p:sp>
      <p:sp>
        <p:nvSpPr>
          <p:cNvPr id="142" name="Google Shape;142;p15"/>
          <p:cNvSpPr txBox="1">
            <a:spLocks noGrp="1"/>
          </p:cNvSpPr>
          <p:nvPr>
            <p:ph type="body" idx="2"/>
          </p:nvPr>
        </p:nvSpPr>
        <p:spPr>
          <a:xfrm>
            <a:off x="819150" y="1550600"/>
            <a:ext cx="7600200" cy="287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tx2">
                    <a:lumMod val="10000"/>
                  </a:schemeClr>
                </a:solidFill>
                <a:latin typeface="Georgia"/>
                <a:ea typeface="Georgia"/>
                <a:cs typeface="Georgia"/>
                <a:sym typeface="Georgia"/>
              </a:rPr>
              <a:t>Children with autism may have </a:t>
            </a:r>
            <a:r>
              <a:rPr lang="en" sz="1200" dirty="0">
                <a:solidFill>
                  <a:schemeClr val="tx2">
                    <a:lumMod val="10000"/>
                  </a:schemeClr>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difficulties with joint attention</a:t>
            </a:r>
            <a:r>
              <a:rPr lang="en" sz="1200" dirty="0">
                <a:solidFill>
                  <a:schemeClr val="tx2">
                    <a:lumMod val="10000"/>
                  </a:schemeClr>
                </a:solidFill>
                <a:latin typeface="Georgia"/>
                <a:ea typeface="Georgia"/>
                <a:cs typeface="Georgia"/>
                <a:sym typeface="Georgia"/>
              </a:rPr>
              <a:t>, as they may find it difficult to interact while paying attention to an object and a person.</a:t>
            </a:r>
            <a:endParaRPr sz="1200" dirty="0">
              <a:solidFill>
                <a:schemeClr val="tx2">
                  <a:lumMod val="10000"/>
                </a:schemeClr>
              </a:solidFill>
              <a:latin typeface="Georgia"/>
              <a:ea typeface="Georgia"/>
              <a:cs typeface="Georgia"/>
              <a:sym typeface="Georgia"/>
            </a:endParaRPr>
          </a:p>
          <a:p>
            <a:pPr marL="0" lvl="0" indent="0" algn="l" rtl="0">
              <a:spcBef>
                <a:spcPts val="1500"/>
              </a:spcBef>
              <a:spcAft>
                <a:spcPts val="0"/>
              </a:spcAft>
              <a:buNone/>
            </a:pPr>
            <a:r>
              <a:rPr lang="en" sz="1200" dirty="0">
                <a:solidFill>
                  <a:schemeClr val="tx2">
                    <a:lumMod val="10000"/>
                  </a:schemeClr>
                </a:solidFill>
                <a:latin typeface="Georgia"/>
                <a:ea typeface="Georgia"/>
                <a:cs typeface="Georgia"/>
                <a:sym typeface="Georgia"/>
              </a:rPr>
              <a:t>This could result in missed opportunities to interact and communicate with others. Also, it may make it difficult for a person with autism to get their wants and needs met.</a:t>
            </a:r>
            <a:endParaRPr sz="1200" dirty="0">
              <a:solidFill>
                <a:schemeClr val="tx2">
                  <a:lumMod val="10000"/>
                </a:schemeClr>
              </a:solidFill>
              <a:latin typeface="Georgia"/>
              <a:ea typeface="Georgia"/>
              <a:cs typeface="Georgia"/>
              <a:sym typeface="Georgia"/>
            </a:endParaRPr>
          </a:p>
          <a:p>
            <a:pPr marL="0" lvl="0" indent="0" algn="l" rtl="0">
              <a:spcBef>
                <a:spcPts val="1500"/>
              </a:spcBef>
              <a:spcAft>
                <a:spcPts val="1200"/>
              </a:spcAft>
              <a:buNone/>
            </a:pPr>
            <a:endParaRPr dirty="0"/>
          </a:p>
        </p:txBody>
      </p:sp>
      <p:pic>
        <p:nvPicPr>
          <p:cNvPr id="143" name="Google Shape;143;p15"/>
          <p:cNvPicPr preferRelativeResize="0"/>
          <p:nvPr/>
        </p:nvPicPr>
        <p:blipFill>
          <a:blip r:embed="rId4">
            <a:alphaModFix/>
          </a:blip>
          <a:stretch>
            <a:fillRect/>
          </a:stretch>
        </p:blipFill>
        <p:spPr>
          <a:xfrm>
            <a:off x="5184325" y="2714625"/>
            <a:ext cx="3173875" cy="206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Georgia"/>
                <a:ea typeface="Georgia"/>
                <a:cs typeface="Georgia"/>
                <a:sym typeface="Georgia"/>
              </a:rPr>
              <a:t>Ways to encourage joint attention</a:t>
            </a:r>
            <a:endParaRPr>
              <a:latin typeface="Georgia"/>
              <a:ea typeface="Georgia"/>
              <a:cs typeface="Georgia"/>
              <a:sym typeface="Georgia"/>
            </a:endParaRPr>
          </a:p>
        </p:txBody>
      </p:sp>
      <p:sp>
        <p:nvSpPr>
          <p:cNvPr id="149" name="Google Shape;149;p16"/>
          <p:cNvSpPr txBox="1">
            <a:spLocks noGrp="1"/>
          </p:cNvSpPr>
          <p:nvPr>
            <p:ph type="body" idx="2"/>
          </p:nvPr>
        </p:nvSpPr>
        <p:spPr>
          <a:xfrm>
            <a:off x="819150" y="1550600"/>
            <a:ext cx="6424200" cy="2513100"/>
          </a:xfrm>
          <a:prstGeom prst="rect">
            <a:avLst/>
          </a:prstGeom>
        </p:spPr>
        <p:txBody>
          <a:bodyPr spcFirstLastPara="1" wrap="square" lIns="91425" tIns="91425" rIns="91425" bIns="91425" anchor="t" anchorCtr="0">
            <a:noAutofit/>
          </a:bodyPr>
          <a:lstStyle/>
          <a:p>
            <a:pPr marL="457200" lvl="0" indent="-295275" algn="l" rtl="0">
              <a:lnSpc>
                <a:spcPct val="140000"/>
              </a:lnSpc>
              <a:spcBef>
                <a:spcPts val="0"/>
              </a:spcBef>
              <a:spcAft>
                <a:spcPts val="0"/>
              </a:spcAft>
              <a:buSzPts val="1050"/>
              <a:buFont typeface="Georgia"/>
              <a:buChar char="●"/>
            </a:pPr>
            <a:r>
              <a:rPr lang="en" sz="1050" dirty="0">
                <a:solidFill>
                  <a:schemeClr val="tx2">
                    <a:lumMod val="10000"/>
                  </a:schemeClr>
                </a:solidFill>
                <a:latin typeface="Georgia"/>
                <a:ea typeface="Georgia"/>
                <a:cs typeface="Georgia"/>
                <a:sym typeface="Georgia"/>
              </a:rPr>
              <a:t>Focus on faces and developing eye contact – encourage your child to look at you. It is considered socially appropriate to look at someone who is talking to you and faces provide a lot of social cues. Making eye contact can be especially difficult for children with autism, so discuss with your therapist whether this is an appropriate goal.</a:t>
            </a:r>
            <a:endParaRPr sz="1050" dirty="0">
              <a:solidFill>
                <a:schemeClr val="tx2">
                  <a:lumMod val="10000"/>
                </a:schemeClr>
              </a:solidFill>
              <a:latin typeface="Georgia"/>
              <a:ea typeface="Georgia"/>
              <a:cs typeface="Georgia"/>
              <a:sym typeface="Georgia"/>
            </a:endParaRPr>
          </a:p>
          <a:p>
            <a:pPr marL="457200" lvl="0" indent="-295275" algn="l" rtl="0">
              <a:lnSpc>
                <a:spcPct val="140000"/>
              </a:lnSpc>
              <a:spcBef>
                <a:spcPts val="0"/>
              </a:spcBef>
              <a:spcAft>
                <a:spcPts val="0"/>
              </a:spcAft>
              <a:buClr>
                <a:schemeClr val="dk2"/>
              </a:buClr>
              <a:buSzPts val="1050"/>
              <a:buFont typeface="Georgia"/>
              <a:buChar char="●"/>
            </a:pPr>
            <a:r>
              <a:rPr lang="en" sz="1050" dirty="0">
                <a:solidFill>
                  <a:schemeClr val="tx2">
                    <a:lumMod val="10000"/>
                  </a:schemeClr>
                </a:solidFill>
                <a:latin typeface="Georgia"/>
                <a:ea typeface="Georgia"/>
                <a:cs typeface="Georgia"/>
                <a:sym typeface="Georgia"/>
              </a:rPr>
              <a:t>Play and practise turn-taking – this helps to develop joint attention in a natural, relaxed setting. Start with short sessions and gradually increase the time.</a:t>
            </a:r>
            <a:endParaRPr sz="1050" dirty="0">
              <a:solidFill>
                <a:schemeClr val="tx2">
                  <a:lumMod val="10000"/>
                </a:schemeClr>
              </a:solidFill>
              <a:latin typeface="Georgia"/>
              <a:ea typeface="Georgia"/>
              <a:cs typeface="Georgia"/>
              <a:sym typeface="Georgia"/>
            </a:endParaRPr>
          </a:p>
          <a:p>
            <a:pPr marL="457200" lvl="0" indent="-295275" algn="l" rtl="0">
              <a:lnSpc>
                <a:spcPct val="140000"/>
              </a:lnSpc>
              <a:spcBef>
                <a:spcPts val="0"/>
              </a:spcBef>
              <a:spcAft>
                <a:spcPts val="0"/>
              </a:spcAft>
              <a:buClr>
                <a:schemeClr val="dk2"/>
              </a:buClr>
              <a:buSzPts val="1050"/>
              <a:buFont typeface="Georgia"/>
              <a:buChar char="●"/>
            </a:pPr>
            <a:r>
              <a:rPr lang="en" sz="1050" dirty="0">
                <a:solidFill>
                  <a:schemeClr val="tx2">
                    <a:lumMod val="10000"/>
                  </a:schemeClr>
                </a:solidFill>
                <a:latin typeface="Georgia"/>
                <a:ea typeface="Georgia"/>
                <a:cs typeface="Georgia"/>
                <a:sym typeface="Georgia"/>
              </a:rPr>
              <a:t>Complete something together, such as a puzzle or </a:t>
            </a:r>
            <a:r>
              <a:rPr lang="en" sz="1050" dirty="0">
                <a:solidFill>
                  <a:schemeClr val="tx2">
                    <a:lumMod val="10000"/>
                  </a:schemeClr>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craft activity like weaving</a:t>
            </a:r>
            <a:r>
              <a:rPr lang="en" sz="1050" dirty="0">
                <a:solidFill>
                  <a:schemeClr val="tx2">
                    <a:lumMod val="10000"/>
                  </a:schemeClr>
                </a:solidFill>
                <a:latin typeface="Georgia"/>
                <a:ea typeface="Georgia"/>
                <a:cs typeface="Georgia"/>
                <a:sym typeface="Georgia"/>
              </a:rPr>
              <a:t>.</a:t>
            </a:r>
            <a:endParaRPr sz="1050" dirty="0">
              <a:solidFill>
                <a:schemeClr val="tx2">
                  <a:lumMod val="10000"/>
                </a:schemeClr>
              </a:solidFill>
              <a:latin typeface="Georgia"/>
              <a:ea typeface="Georgia"/>
              <a:cs typeface="Georgia"/>
              <a:sym typeface="Georgia"/>
            </a:endParaRPr>
          </a:p>
          <a:p>
            <a:pPr marL="457200" lvl="0" indent="-295275" algn="l" rtl="0">
              <a:lnSpc>
                <a:spcPct val="140000"/>
              </a:lnSpc>
              <a:spcBef>
                <a:spcPts val="0"/>
              </a:spcBef>
              <a:spcAft>
                <a:spcPts val="0"/>
              </a:spcAft>
              <a:buClr>
                <a:schemeClr val="dk2"/>
              </a:buClr>
              <a:buSzPts val="1050"/>
              <a:buFont typeface="Georgia"/>
              <a:buChar char="●"/>
            </a:pPr>
            <a:r>
              <a:rPr lang="en" sz="1050" dirty="0">
                <a:solidFill>
                  <a:schemeClr val="tx2">
                    <a:lumMod val="10000"/>
                  </a:schemeClr>
                </a:solidFill>
                <a:latin typeface="Georgia"/>
                <a:ea typeface="Georgia"/>
                <a:cs typeface="Georgia"/>
                <a:sym typeface="Georgia"/>
              </a:rPr>
              <a:t>Encourage your child to shift their attention from what they are playing with to what you have.</a:t>
            </a:r>
            <a:endParaRPr sz="1050" dirty="0">
              <a:solidFill>
                <a:schemeClr val="tx2">
                  <a:lumMod val="10000"/>
                </a:schemeClr>
              </a:solidFill>
              <a:latin typeface="Georgia"/>
              <a:ea typeface="Georgia"/>
              <a:cs typeface="Georgia"/>
              <a:sym typeface="Georgia"/>
            </a:endParaRPr>
          </a:p>
          <a:p>
            <a:pPr marL="457200" lvl="0" indent="-295275" algn="l" rtl="0">
              <a:lnSpc>
                <a:spcPct val="140000"/>
              </a:lnSpc>
              <a:spcBef>
                <a:spcPts val="0"/>
              </a:spcBef>
              <a:spcAft>
                <a:spcPts val="0"/>
              </a:spcAft>
              <a:buClr>
                <a:schemeClr val="dk2"/>
              </a:buClr>
              <a:buSzPts val="1050"/>
              <a:buFont typeface="Georgia"/>
              <a:buChar char="●"/>
            </a:pPr>
            <a:r>
              <a:rPr lang="en" sz="1050" dirty="0">
                <a:solidFill>
                  <a:schemeClr val="tx2">
                    <a:lumMod val="10000"/>
                  </a:schemeClr>
                </a:solidFill>
                <a:latin typeface="Georgia"/>
                <a:ea typeface="Georgia"/>
                <a:cs typeface="Georgia"/>
                <a:sym typeface="Georgia"/>
              </a:rPr>
              <a:t>Use an animated tone of voice, gestures and facial expressions to help establish joint attention.</a:t>
            </a:r>
            <a:endParaRPr sz="1050" dirty="0">
              <a:solidFill>
                <a:schemeClr val="tx2">
                  <a:lumMod val="10000"/>
                </a:schemeClr>
              </a:solidFill>
              <a:latin typeface="Georgia"/>
              <a:ea typeface="Georgia"/>
              <a:cs typeface="Georgia"/>
              <a:sym typeface="Georgia"/>
            </a:endParaRPr>
          </a:p>
          <a:p>
            <a:pPr marL="457200" lvl="0" indent="-295275" algn="l" rtl="0">
              <a:lnSpc>
                <a:spcPct val="140000"/>
              </a:lnSpc>
              <a:spcBef>
                <a:spcPts val="0"/>
              </a:spcBef>
              <a:spcAft>
                <a:spcPts val="0"/>
              </a:spcAft>
              <a:buClr>
                <a:schemeClr val="dk2"/>
              </a:buClr>
              <a:buSzPts val="1050"/>
              <a:buFont typeface="Georgia"/>
              <a:buChar char="●"/>
            </a:pPr>
            <a:r>
              <a:rPr lang="en" sz="1050" dirty="0">
                <a:solidFill>
                  <a:schemeClr val="tx2">
                    <a:lumMod val="10000"/>
                  </a:schemeClr>
                </a:solidFill>
                <a:latin typeface="Georgia"/>
                <a:ea typeface="Georgia"/>
                <a:cs typeface="Georgia"/>
                <a:sym typeface="Georgia"/>
              </a:rPr>
              <a:t>Use items that your child most enjoys playing with to engage their interest.</a:t>
            </a:r>
            <a:endParaRPr sz="1050" dirty="0">
              <a:solidFill>
                <a:schemeClr val="tx2">
                  <a:lumMod val="10000"/>
                </a:schemeClr>
              </a:solidFill>
              <a:latin typeface="Georgia"/>
              <a:ea typeface="Georgia"/>
              <a:cs typeface="Georgia"/>
              <a:sym typeface="Georgia"/>
            </a:endParaRPr>
          </a:p>
          <a:p>
            <a:pPr marL="457200" lvl="0" indent="-295275" algn="l" rtl="0">
              <a:lnSpc>
                <a:spcPct val="140000"/>
              </a:lnSpc>
              <a:spcBef>
                <a:spcPts val="0"/>
              </a:spcBef>
              <a:spcAft>
                <a:spcPts val="0"/>
              </a:spcAft>
              <a:buClr>
                <a:schemeClr val="dk2"/>
              </a:buClr>
              <a:buSzPts val="1050"/>
              <a:buFont typeface="Georgia"/>
              <a:buChar char="●"/>
            </a:pPr>
            <a:r>
              <a:rPr lang="en" sz="1050" dirty="0">
                <a:solidFill>
                  <a:schemeClr val="tx2">
                    <a:lumMod val="10000"/>
                  </a:schemeClr>
                </a:solidFill>
                <a:uFill>
                  <a:noFill/>
                </a:uFill>
                <a:latin typeface="Georgia"/>
                <a:ea typeface="Georgia"/>
                <a:cs typeface="Georgia"/>
                <a:sym typeface="Georgia"/>
                <a:hlinkClick r:id="rId4">
                  <a:extLst>
                    <a:ext uri="{A12FA001-AC4F-418D-AE19-62706E023703}">
                      <ahyp:hlinkClr xmlns:ahyp="http://schemas.microsoft.com/office/drawing/2018/hyperlinkcolor" val="tx"/>
                    </a:ext>
                  </a:extLst>
                </a:hlinkClick>
              </a:rPr>
              <a:t>Bubble blowing</a:t>
            </a:r>
            <a:r>
              <a:rPr lang="en" sz="1050" dirty="0">
                <a:solidFill>
                  <a:schemeClr val="tx2">
                    <a:lumMod val="10000"/>
                  </a:schemeClr>
                </a:solidFill>
                <a:latin typeface="Georgia"/>
                <a:ea typeface="Georgia"/>
                <a:cs typeface="Georgia"/>
                <a:sym typeface="Georgia"/>
              </a:rPr>
              <a:t> is a great activity for working on joint attention and communication skill development.</a:t>
            </a:r>
            <a:endParaRPr sz="1050" dirty="0">
              <a:solidFill>
                <a:schemeClr val="tx2">
                  <a:lumMod val="10000"/>
                </a:schemeClr>
              </a:solidFill>
              <a:latin typeface="Georgia"/>
              <a:ea typeface="Georgia"/>
              <a:cs typeface="Georgia"/>
              <a:sym typeface="Georgia"/>
            </a:endParaRPr>
          </a:p>
          <a:p>
            <a:pPr marL="457200" lvl="0" indent="-295275" algn="l" rtl="0">
              <a:lnSpc>
                <a:spcPct val="140000"/>
              </a:lnSpc>
              <a:spcBef>
                <a:spcPts val="0"/>
              </a:spcBef>
              <a:spcAft>
                <a:spcPts val="0"/>
              </a:spcAft>
              <a:buClr>
                <a:schemeClr val="dk2"/>
              </a:buClr>
              <a:buSzPts val="1050"/>
              <a:buFont typeface="Georgia"/>
              <a:buChar char="●"/>
            </a:pPr>
            <a:r>
              <a:rPr lang="en" sz="1050" dirty="0">
                <a:solidFill>
                  <a:schemeClr val="tx2">
                    <a:lumMod val="10000"/>
                  </a:schemeClr>
                </a:solidFill>
                <a:latin typeface="Georgia"/>
                <a:ea typeface="Georgia"/>
                <a:cs typeface="Georgia"/>
                <a:sym typeface="Georgia"/>
              </a:rPr>
              <a:t>Practice joint attention as part of your daily routine, during tasks such as brushing teeth or at bath and mealtimes.</a:t>
            </a:r>
            <a:endParaRPr sz="1050" dirty="0">
              <a:solidFill>
                <a:schemeClr val="tx2">
                  <a:lumMod val="10000"/>
                </a:schemeClr>
              </a:solidFill>
              <a:latin typeface="Georgia"/>
              <a:ea typeface="Georgia"/>
              <a:cs typeface="Georgia"/>
              <a:sym typeface="Georgia"/>
            </a:endParaRPr>
          </a:p>
          <a:p>
            <a:pPr marL="0" lvl="0" indent="0" algn="l" rtl="0">
              <a:lnSpc>
                <a:spcPct val="105000"/>
              </a:lnSpc>
              <a:spcBef>
                <a:spcPts val="3000"/>
              </a:spcBef>
              <a:spcAft>
                <a:spcPts val="1200"/>
              </a:spcAft>
              <a:buSzPts val="688"/>
              <a:buNone/>
            </a:pPr>
            <a:endParaRPr sz="8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2" name="Online Media 1" title="Joint Attention – Why it’s important to teach your child to engage and enjoy the company of others">
            <a:hlinkClick r:id="" action="ppaction://media"/>
            <a:extLst>
              <a:ext uri="{FF2B5EF4-FFF2-40B4-BE49-F238E27FC236}">
                <a16:creationId xmlns:a16="http://schemas.microsoft.com/office/drawing/2014/main" id="{41D981E7-5C79-4F02-9D1E-2D8E1E4C5554}"/>
              </a:ext>
            </a:extLst>
          </p:cNvPr>
          <p:cNvPicPr>
            <a:picLocks noRot="1" noChangeAspect="1"/>
          </p:cNvPicPr>
          <p:nvPr>
            <a:videoFile r:link="rId1"/>
          </p:nvPr>
        </p:nvPicPr>
        <p:blipFill>
          <a:blip r:embed="rId4"/>
          <a:stretch>
            <a:fillRect/>
          </a:stretch>
        </p:blipFill>
        <p:spPr>
          <a:xfrm>
            <a:off x="1799063" y="1568605"/>
            <a:ext cx="4579435" cy="266142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Georgia"/>
                <a:ea typeface="Georgia"/>
                <a:cs typeface="Georgia"/>
                <a:sym typeface="Georgia"/>
              </a:rPr>
              <a:t>Prompting</a:t>
            </a:r>
            <a:endParaRPr>
              <a:latin typeface="Georgia"/>
              <a:ea typeface="Georgia"/>
              <a:cs typeface="Georgia"/>
              <a:sym typeface="Georgia"/>
            </a:endParaRPr>
          </a:p>
        </p:txBody>
      </p:sp>
      <p:sp>
        <p:nvSpPr>
          <p:cNvPr id="160" name="Google Shape;160;p18"/>
          <p:cNvSpPr txBox="1">
            <a:spLocks noGrp="1"/>
          </p:cNvSpPr>
          <p:nvPr>
            <p:ph type="body" idx="1"/>
          </p:nvPr>
        </p:nvSpPr>
        <p:spPr>
          <a:xfrm>
            <a:off x="819150" y="1449150"/>
            <a:ext cx="7505700" cy="29895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Font typeface="Georgia"/>
              <a:buChar char="●"/>
            </a:pPr>
            <a:r>
              <a:rPr lang="en" dirty="0">
                <a:latin typeface="Georgia"/>
                <a:ea typeface="Georgia"/>
                <a:cs typeface="Georgia"/>
                <a:sym typeface="Georgia"/>
              </a:rPr>
              <a:t>An effective strategy used to promote and enhance social interaction as well as language and communication skills</a:t>
            </a:r>
            <a:endParaRPr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dirty="0">
                <a:latin typeface="Georgia"/>
                <a:ea typeface="Georgia"/>
                <a:cs typeface="Georgia"/>
                <a:sym typeface="Georgia"/>
              </a:rPr>
              <a:t>Prompting is where an adult or peer assists a learner to acquire a new skill</a:t>
            </a:r>
            <a:endParaRPr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dirty="0">
                <a:latin typeface="Georgia"/>
                <a:ea typeface="Georgia"/>
                <a:cs typeface="Georgia"/>
                <a:sym typeface="Georgia"/>
              </a:rPr>
              <a:t>Physical (when a child needs full or partial physical assistance to complete the skill (e.g., an adult puts the child’s shoes on for them).</a:t>
            </a:r>
            <a:endParaRPr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dirty="0">
                <a:latin typeface="Georgia"/>
                <a:ea typeface="Georgia"/>
                <a:cs typeface="Georgia"/>
                <a:sym typeface="Georgia"/>
              </a:rPr>
              <a:t>Verbal (e.g. providing an instruction “Get your shoes”, or a lower intensity verbal prompt may be “This says … [pause])”</a:t>
            </a:r>
            <a:endParaRPr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dirty="0">
                <a:latin typeface="Georgia"/>
                <a:ea typeface="Georgia"/>
                <a:cs typeface="Georgia"/>
                <a:sym typeface="Georgia"/>
              </a:rPr>
              <a:t>Prompts can be gestural (e.g., gesturing cutting when wanting the child to cut something out, or pointing to the mat when wanting the child to come to the mat)</a:t>
            </a:r>
            <a:endParaRPr dirty="0">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dirty="0">
                <a:latin typeface="Georgia"/>
                <a:ea typeface="Georgia"/>
                <a:cs typeface="Georgia"/>
                <a:sym typeface="Georgia"/>
              </a:rPr>
              <a:t>Visual (e.g., checklists, photos, schedules), provision of a model (e.g., when the verbal or visual prompt is not sufficient the adult may show the child exactly what to do - if it’s a motor skill) or tell the child the answer to allow for imitation (e.g., “It says baa”)</a:t>
            </a:r>
            <a:endParaRPr dirty="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9" descr="This video defines and gives some examples of different types of prompts including physical, modelling, gestural, visual, positional, and verbal prompts.   The video also includes a discussion of prompt hierarchies as well as prompt fading. &#10; &#10; &#10;The Autism Intervention Training Video Series was designed for individuals in the beginning stages of learning how to conduct Applied Behavioural Analysis with children with Autism Spectrum Disorders.  It is a series of videos demonstrating 5 of the key techniques needed for successful intervention:  The Discrete Trial; Reinforcement; Prompting; Generalization; Incidental Teaching &#10;The videos are intended to be a learning tool, used in conjunction with textbook, classroom and/or practice-based learning.  Each video is short enough to be shown during class time with time left over for the instructor to cover the topics in more detail during lecture.  These videos will be useful to students, paraprofessionals, professionals and parents." title="ABA Autism Training - Chapter 3 - Prompting">
            <a:hlinkClick r:id="rId3"/>
          </p:cNvPr>
          <p:cNvPicPr preferRelativeResize="0"/>
          <p:nvPr/>
        </p:nvPicPr>
        <p:blipFill>
          <a:blip r:embed="rId4">
            <a:alphaModFix/>
          </a:blip>
          <a:stretch>
            <a:fillRect/>
          </a:stretch>
        </p:blipFill>
        <p:spPr>
          <a:xfrm>
            <a:off x="1744425" y="1553738"/>
            <a:ext cx="4366444" cy="2683726"/>
          </a:xfrm>
          <a:prstGeom prst="rect">
            <a:avLst/>
          </a:prstGeom>
          <a:ln>
            <a:noFill/>
          </a:ln>
          <a:effectLst>
            <a:softEdge rad="112500"/>
          </a:effectLst>
        </p:spPr>
      </p:pic>
      <p:sp>
        <p:nvSpPr>
          <p:cNvPr id="4" name="TextBox 3">
            <a:extLst>
              <a:ext uri="{FF2B5EF4-FFF2-40B4-BE49-F238E27FC236}">
                <a16:creationId xmlns:a16="http://schemas.microsoft.com/office/drawing/2014/main" id="{764BD03B-98DF-421B-B747-334BF9B5EBD7}"/>
              </a:ext>
            </a:extLst>
          </p:cNvPr>
          <p:cNvSpPr txBox="1"/>
          <p:nvPr/>
        </p:nvSpPr>
        <p:spPr>
          <a:xfrm>
            <a:off x="6110869" y="2310825"/>
            <a:ext cx="2118731" cy="1169551"/>
          </a:xfrm>
          <a:prstGeom prst="rect">
            <a:avLst/>
          </a:prstGeom>
          <a:noFill/>
        </p:spPr>
        <p:txBody>
          <a:bodyPr wrap="square">
            <a:spAutoFit/>
          </a:bodyPr>
          <a:lstStyle/>
          <a:p>
            <a:pPr algn="ctr"/>
            <a:r>
              <a:rPr lang="en-US" b="0" i="0" dirty="0">
                <a:solidFill>
                  <a:srgbClr val="1155CC"/>
                </a:solidFill>
                <a:effectLst/>
                <a:latin typeface="Arial" panose="020B0604020202020204" pitchFamily="34" charset="0"/>
                <a:hlinkClick r:id="rId5"/>
              </a:rPr>
              <a:t>Please click on the link provided below to watch </a:t>
            </a:r>
            <a:r>
              <a:rPr lang="en-US" b="0" i="0">
                <a:solidFill>
                  <a:srgbClr val="1155CC"/>
                </a:solidFill>
                <a:effectLst/>
                <a:latin typeface="Arial" panose="020B0604020202020204" pitchFamily="34" charset="0"/>
                <a:hlinkClick r:id="rId5"/>
              </a:rPr>
              <a:t>the video</a:t>
            </a:r>
          </a:p>
          <a:p>
            <a:pPr algn="ctr"/>
            <a:endParaRPr lang="en-US" b="0" i="0" dirty="0">
              <a:solidFill>
                <a:srgbClr val="1155CC"/>
              </a:solidFill>
              <a:effectLst/>
              <a:latin typeface="Arial" panose="020B0604020202020204" pitchFamily="34" charset="0"/>
              <a:hlinkClick r:id="rId5"/>
            </a:endParaRPr>
          </a:p>
          <a:p>
            <a:pPr algn="ctr"/>
            <a:r>
              <a:rPr lang="en-US" b="0" i="0" dirty="0">
                <a:solidFill>
                  <a:srgbClr val="1155CC"/>
                </a:solidFill>
                <a:effectLst/>
                <a:latin typeface="Arial" panose="020B0604020202020204" pitchFamily="34" charset="0"/>
                <a:hlinkClick r:id="rId5"/>
              </a:rPr>
              <a:t> http://hcut.to/v/xs3ZkHu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0" descr="This video defines and gives some examples of different types of prompts including physical, modelling, gestural, visual, positional, and verbal prompts.   The video also includes a discussion of prompt hierarchies as well as prompt fading. &#10; &#10; &#10;The Autism Intervention Training Video Series was designed for individuals in the beginning stages of learning how to conduct Applied Behavioural Analysis with children with Autism Spectrum Disorders.  It is a series of videos demonstrating 5 of the key techniques needed for successful intervention:  The Discrete Trial; Reinforcement; Prompting; Generalization; Incidental Teaching &#10;The videos are intended to be a learning tool, used in conjunction with textbook, classroom and/or practice-based learning.  Each video is short enough to be shown during class time with time left over for the instructor to cover the topics in more detail during lecture.  These videos will be useful to students, paraprofessionals, professionals and parents." title="ABA Autism Training - Chapter 3 - Prompting">
            <a:hlinkClick r:id="rId3"/>
          </p:cNvPr>
          <p:cNvPicPr preferRelativeResize="0"/>
          <p:nvPr/>
        </p:nvPicPr>
        <p:blipFill>
          <a:blip r:embed="rId4">
            <a:alphaModFix/>
          </a:blip>
          <a:stretch>
            <a:fillRect/>
          </a:stretch>
        </p:blipFill>
        <p:spPr>
          <a:xfrm>
            <a:off x="1665250" y="1468838"/>
            <a:ext cx="4393580" cy="2753758"/>
          </a:xfrm>
          <a:prstGeom prst="rect">
            <a:avLst/>
          </a:prstGeom>
          <a:ln>
            <a:noFill/>
          </a:ln>
          <a:effectLst>
            <a:softEdge rad="112500"/>
          </a:effectLst>
        </p:spPr>
      </p:pic>
      <p:sp>
        <p:nvSpPr>
          <p:cNvPr id="4" name="TextBox 3">
            <a:extLst>
              <a:ext uri="{FF2B5EF4-FFF2-40B4-BE49-F238E27FC236}">
                <a16:creationId xmlns:a16="http://schemas.microsoft.com/office/drawing/2014/main" id="{651E6F23-3515-4493-A2D1-CC0E5B3DCB03}"/>
              </a:ext>
            </a:extLst>
          </p:cNvPr>
          <p:cNvSpPr txBox="1"/>
          <p:nvPr/>
        </p:nvSpPr>
        <p:spPr>
          <a:xfrm>
            <a:off x="6222379" y="2329116"/>
            <a:ext cx="2133601" cy="1169551"/>
          </a:xfrm>
          <a:prstGeom prst="rect">
            <a:avLst/>
          </a:prstGeom>
          <a:noFill/>
        </p:spPr>
        <p:txBody>
          <a:bodyPr wrap="square">
            <a:spAutoFit/>
          </a:bodyPr>
          <a:lstStyle/>
          <a:p>
            <a:pPr algn="ctr"/>
            <a:r>
              <a:rPr lang="en-US" b="0" i="0" dirty="0">
                <a:solidFill>
                  <a:srgbClr val="1155CC"/>
                </a:solidFill>
                <a:effectLst/>
                <a:latin typeface="Arial" panose="020B0604020202020204" pitchFamily="34" charset="0"/>
                <a:hlinkClick r:id="rId5"/>
              </a:rPr>
              <a:t>Please click on the link provided below to watch the video.</a:t>
            </a:r>
          </a:p>
          <a:p>
            <a:endParaRPr lang="en-US" dirty="0">
              <a:solidFill>
                <a:srgbClr val="1155CC"/>
              </a:solidFill>
              <a:latin typeface="Arial" panose="020B0604020202020204" pitchFamily="34" charset="0"/>
              <a:hlinkClick r:id="rId5"/>
            </a:endParaRPr>
          </a:p>
          <a:p>
            <a:r>
              <a:rPr lang="en-US" b="0" i="0" dirty="0">
                <a:solidFill>
                  <a:srgbClr val="1155CC"/>
                </a:solidFill>
                <a:effectLst/>
                <a:latin typeface="Arial" panose="020B0604020202020204" pitchFamily="34" charset="0"/>
                <a:hlinkClick r:id="rId5"/>
              </a:rPr>
              <a:t>http://hcut.to/v/xpWfLR4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Georgia"/>
                <a:ea typeface="Georgia"/>
                <a:cs typeface="Georgia"/>
                <a:sym typeface="Georgia"/>
              </a:rPr>
              <a:t>Imitating</a:t>
            </a:r>
            <a:endParaRPr>
              <a:latin typeface="Georgia"/>
              <a:ea typeface="Georgia"/>
              <a:cs typeface="Georgia"/>
              <a:sym typeface="Georgia"/>
            </a:endParaRPr>
          </a:p>
        </p:txBody>
      </p:sp>
      <p:sp>
        <p:nvSpPr>
          <p:cNvPr id="176" name="Google Shape;176;p21"/>
          <p:cNvSpPr txBox="1">
            <a:spLocks noGrp="1"/>
          </p:cNvSpPr>
          <p:nvPr>
            <p:ph type="body" idx="1"/>
          </p:nvPr>
        </p:nvSpPr>
        <p:spPr>
          <a:xfrm>
            <a:off x="819150" y="1541000"/>
            <a:ext cx="7505700" cy="2897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Georgia"/>
                <a:ea typeface="Georgia"/>
                <a:cs typeface="Georgia"/>
                <a:sym typeface="Georgia"/>
              </a:rPr>
              <a:t>Serves two distinct functions: </a:t>
            </a:r>
            <a:endParaRPr>
              <a:latin typeface="Georgia"/>
              <a:ea typeface="Georgia"/>
              <a:cs typeface="Georgia"/>
              <a:sym typeface="Georgia"/>
            </a:endParaRPr>
          </a:p>
          <a:p>
            <a:pPr marL="457200" lvl="0" indent="-311150" algn="l" rtl="0">
              <a:spcBef>
                <a:spcPts val="1200"/>
              </a:spcBef>
              <a:spcAft>
                <a:spcPts val="0"/>
              </a:spcAft>
              <a:buSzPts val="1300"/>
              <a:buFont typeface="Georgia"/>
              <a:buChar char="●"/>
            </a:pPr>
            <a:r>
              <a:rPr lang="en">
                <a:latin typeface="Georgia"/>
                <a:ea typeface="Georgia"/>
                <a:cs typeface="Georgia"/>
                <a:sym typeface="Georgia"/>
              </a:rPr>
              <a:t>A learning function, through which infants acquire new skills and knowledge</a:t>
            </a:r>
            <a:endParaRPr>
              <a:latin typeface="Georgia"/>
              <a:ea typeface="Georgia"/>
              <a:cs typeface="Georgia"/>
              <a:sym typeface="Georgia"/>
            </a:endParaRPr>
          </a:p>
          <a:p>
            <a:pPr marL="457200" lvl="0" indent="-311150" algn="l" rtl="0">
              <a:spcBef>
                <a:spcPts val="0"/>
              </a:spcBef>
              <a:spcAft>
                <a:spcPts val="0"/>
              </a:spcAft>
              <a:buSzPts val="1300"/>
              <a:buFont typeface="Georgia"/>
              <a:buChar char="●"/>
            </a:pPr>
            <a:r>
              <a:rPr lang="en">
                <a:latin typeface="Georgia"/>
                <a:ea typeface="Georgia"/>
                <a:cs typeface="Georgia"/>
                <a:sym typeface="Georgia"/>
              </a:rPr>
              <a:t>A social function, through which infants engage in social and emotional exchanges with others</a:t>
            </a:r>
            <a:endParaRPr>
              <a:latin typeface="Georgia"/>
              <a:ea typeface="Georgia"/>
              <a:cs typeface="Georgia"/>
              <a:sym typeface="Georgia"/>
            </a:endParaRPr>
          </a:p>
          <a:p>
            <a:pPr marL="0" lvl="0" indent="0" algn="l" rtl="0">
              <a:spcBef>
                <a:spcPts val="1200"/>
              </a:spcBef>
              <a:spcAft>
                <a:spcPts val="0"/>
              </a:spcAft>
              <a:buNone/>
            </a:pPr>
            <a:r>
              <a:rPr lang="en">
                <a:latin typeface="Georgia"/>
                <a:ea typeface="Georgia"/>
                <a:cs typeface="Georgia"/>
                <a:sym typeface="Georgia"/>
              </a:rPr>
              <a:t>Imitation is essential for developing play skills, peer interactions during play participation and for learning new skills for performing functional tasks.</a:t>
            </a:r>
            <a:endParaRPr>
              <a:latin typeface="Georgia"/>
              <a:ea typeface="Georgia"/>
              <a:cs typeface="Georgia"/>
              <a:sym typeface="Georgia"/>
            </a:endParaRPr>
          </a:p>
          <a:p>
            <a:pPr marL="0" lvl="0" indent="0" algn="l" rtl="0">
              <a:spcBef>
                <a:spcPts val="1200"/>
              </a:spcBef>
              <a:spcAft>
                <a:spcPts val="1200"/>
              </a:spcAft>
              <a:buNone/>
            </a:pPr>
            <a:r>
              <a:rPr lang="en"/>
              <a:t> </a:t>
            </a:r>
            <a:endParaRPr/>
          </a:p>
        </p:txBody>
      </p:sp>
      <p:pic>
        <p:nvPicPr>
          <p:cNvPr id="177" name="Google Shape;177;p21"/>
          <p:cNvPicPr preferRelativeResize="0"/>
          <p:nvPr/>
        </p:nvPicPr>
        <p:blipFill>
          <a:blip r:embed="rId3">
            <a:alphaModFix/>
          </a:blip>
          <a:stretch>
            <a:fillRect/>
          </a:stretch>
        </p:blipFill>
        <p:spPr>
          <a:xfrm>
            <a:off x="5273450" y="2949350"/>
            <a:ext cx="2924175" cy="18471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1284</Words>
  <Application>Microsoft Office PowerPoint</Application>
  <PresentationFormat>On-screen Show (16:9)</PresentationFormat>
  <Paragraphs>77</Paragraphs>
  <Slides>20</Slides>
  <Notes>20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Georgia</vt:lpstr>
      <vt:lpstr>Arial</vt:lpstr>
      <vt:lpstr>Calibri</vt:lpstr>
      <vt:lpstr>Nunito</vt:lpstr>
      <vt:lpstr>Shift</vt:lpstr>
      <vt:lpstr>Functional Communication</vt:lpstr>
      <vt:lpstr>Joint Attention</vt:lpstr>
      <vt:lpstr>Joint Attention and Autism</vt:lpstr>
      <vt:lpstr>Ways to encourage joint attention</vt:lpstr>
      <vt:lpstr>PowerPoint Presentation</vt:lpstr>
      <vt:lpstr>Prompting</vt:lpstr>
      <vt:lpstr>PowerPoint Presentation</vt:lpstr>
      <vt:lpstr>PowerPoint Presentation</vt:lpstr>
      <vt:lpstr>Imitating</vt:lpstr>
      <vt:lpstr>PowerPoint Presentation</vt:lpstr>
      <vt:lpstr>Picture Exchange Communication System (PECS)</vt:lpstr>
      <vt:lpstr>PowerPoint Presentation</vt:lpstr>
      <vt:lpstr>PowerPoint Presentation</vt:lpstr>
      <vt:lpstr>PowerPoint Presentation</vt:lpstr>
      <vt:lpstr>Simple Commands</vt:lpstr>
      <vt:lpstr>Picture Schedule</vt:lpstr>
      <vt:lpstr>Reinforcement (Reward) System</vt:lpstr>
      <vt:lpstr>Choice boards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Communication</dc:title>
  <cp:lastModifiedBy>Wright, Shantal</cp:lastModifiedBy>
  <cp:revision>7</cp:revision>
  <dcterms:modified xsi:type="dcterms:W3CDTF">2022-03-21T18:58:22Z</dcterms:modified>
</cp:coreProperties>
</file>