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6"/>
  </p:notesMasterIdLst>
  <p:sldIdLst>
    <p:sldId id="256" r:id="rId2"/>
    <p:sldId id="344" r:id="rId3"/>
    <p:sldId id="335" r:id="rId4"/>
    <p:sldId id="298" r:id="rId5"/>
    <p:sldId id="299" r:id="rId6"/>
    <p:sldId id="300" r:id="rId7"/>
    <p:sldId id="356" r:id="rId8"/>
    <p:sldId id="301" r:id="rId9"/>
    <p:sldId id="302" r:id="rId10"/>
    <p:sldId id="358" r:id="rId11"/>
    <p:sldId id="306" r:id="rId12"/>
    <p:sldId id="303" r:id="rId13"/>
    <p:sldId id="304" r:id="rId14"/>
    <p:sldId id="359" r:id="rId15"/>
    <p:sldId id="357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>
      <p:cViewPr varScale="1">
        <p:scale>
          <a:sx n="98" d="100"/>
          <a:sy n="98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C5CE5-6EC5-4503-8D5A-4B1CFD94BC9A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C0040-AA1C-41B7-ABF4-CD93D152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DFB4-FD24-4CA1-BDC0-AAAD3A5189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DFB4-FD24-4CA1-BDC0-AAAD3A5189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DFB4-FD24-4CA1-BDC0-AAAD3A5189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DFB4-FD24-4CA1-BDC0-AAAD3A5189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at 1:35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C0040-AA1C-41B7-ABF4-CD93D15215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498FA-42EF-4484-A64D-35792EA900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7/7/19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342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86A9-C58E-44F0-B529-B7D6BBC93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F4FE81-AB2F-41A8-AA63-D4FA002681D6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4F986A9-C58E-44F0-B529-B7D6BBC936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1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5143289?app_id=122963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vimeo.com/11514328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0_NcGwhzOkiy5e-8XwcF7INQb1TKH-T_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Q0R6pSFGE?feature=oembed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youtu.be/5n9vlBtbji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ngela.mann@unf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27kRgIvvTs?feature=oemb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youtu.be/d27kRgIvv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Y_SFcxWAKU?feature=oembed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youtu.be/1Y_SFcxWAK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Teaching Language </a:t>
            </a:r>
            <a:br>
              <a:rPr lang="en-US" dirty="0"/>
            </a:br>
            <a:r>
              <a:rPr lang="en-US" dirty="0"/>
              <a:t>at Home</a:t>
            </a:r>
          </a:p>
        </p:txBody>
      </p:sp>
    </p:spTree>
    <p:extLst>
      <p:ext uri="{BB962C8B-B14F-4D97-AF65-F5344CB8AC3E}">
        <p14:creationId xmlns:p14="http://schemas.microsoft.com/office/powerpoint/2010/main" val="1461572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D489-4016-0244-8C01-38DD5761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609344"/>
          </a:xfrm>
        </p:spPr>
        <p:txBody>
          <a:bodyPr/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3207-052F-844A-B52A-BE7C14BF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Start with objects or activities your child really enjoys</a:t>
            </a:r>
          </a:p>
          <a:p>
            <a:pPr marL="114300" indent="0">
              <a:buNone/>
            </a:pPr>
            <a:endParaRPr lang="en-US" sz="1400" dirty="0"/>
          </a:p>
          <a:p>
            <a:r>
              <a:rPr lang="en-US" sz="2400" b="1" dirty="0"/>
              <a:t>Get on the ground, play with your child and label objects as they are picked up by your child</a:t>
            </a:r>
          </a:p>
          <a:p>
            <a:pPr lvl="1"/>
            <a:r>
              <a:rPr lang="en-US" sz="2400" dirty="0"/>
              <a:t>Start with play and work your way up to labeling objects at a teacher like a teacher.</a:t>
            </a:r>
          </a:p>
          <a:p>
            <a:pPr lvl="1"/>
            <a:r>
              <a:rPr lang="en-US" sz="2400" dirty="0"/>
              <a:t>Your child may first need to work on being able to sit for short periods to work</a:t>
            </a:r>
          </a:p>
          <a:p>
            <a:pPr lvl="1"/>
            <a:r>
              <a:rPr lang="en-US" sz="2400" dirty="0"/>
              <a:t>You can do this by requiring sitting for several seconds or minutes depending on their ability and reinforcing this with a preferred toy or a few bites of a favorite snack</a:t>
            </a:r>
          </a:p>
        </p:txBody>
      </p:sp>
    </p:spTree>
    <p:extLst>
      <p:ext uri="{BB962C8B-B14F-4D97-AF65-F5344CB8AC3E}">
        <p14:creationId xmlns:p14="http://schemas.microsoft.com/office/powerpoint/2010/main" val="348154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419600" cy="4800600"/>
          </a:xfrm>
        </p:spPr>
        <p:txBody>
          <a:bodyPr>
            <a:normAutofit/>
          </a:bodyPr>
          <a:lstStyle/>
          <a:p>
            <a:r>
              <a:rPr lang="en-US" dirty="0"/>
              <a:t>Involves the repeating, or echoing, of verbal information provided</a:t>
            </a:r>
          </a:p>
          <a:p>
            <a:endParaRPr lang="en-US" dirty="0"/>
          </a:p>
          <a:p>
            <a:r>
              <a:rPr lang="en-US" dirty="0"/>
              <a:t>Considered important for speech development and is often a skill taught very early in verbal behavior instruction</a:t>
            </a:r>
          </a:p>
          <a:p>
            <a:endParaRPr lang="en-US" dirty="0"/>
          </a:p>
          <a:p>
            <a:r>
              <a:rPr lang="en-US" dirty="0"/>
              <a:t>Example:  The teacher says presents a picture of “Tiger” and says “</a:t>
            </a:r>
            <a:r>
              <a:rPr lang="en-US" i="1" dirty="0"/>
              <a:t>Tiger</a:t>
            </a:r>
            <a:r>
              <a:rPr lang="en-US" dirty="0"/>
              <a:t>” with an anticipatory look.  The child responds </a:t>
            </a:r>
            <a:r>
              <a:rPr lang="en-US" i="1" dirty="0"/>
              <a:t>“Tiger.”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088019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18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52400"/>
            <a:ext cx="7772400" cy="1609344"/>
          </a:xfrm>
        </p:spPr>
        <p:txBody>
          <a:bodyPr/>
          <a:lstStyle/>
          <a:p>
            <a:r>
              <a:rPr lang="en-US" dirty="0" err="1"/>
              <a:t>Intraverbal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029200" cy="4800600"/>
          </a:xfrm>
        </p:spPr>
        <p:txBody>
          <a:bodyPr>
            <a:normAutofit/>
          </a:bodyPr>
          <a:lstStyle/>
          <a:p>
            <a:r>
              <a:rPr lang="en-US" dirty="0"/>
              <a:t>This verbal operant involves explaining, describing, or talking about something that is not currently present</a:t>
            </a:r>
          </a:p>
          <a:p>
            <a:endParaRPr lang="en-US" sz="1100" dirty="0"/>
          </a:p>
          <a:p>
            <a:r>
              <a:rPr lang="en-US" dirty="0"/>
              <a:t>Can be answering questions or filling in “blanks”</a:t>
            </a:r>
          </a:p>
          <a:p>
            <a:endParaRPr lang="en-US" sz="900" i="1" dirty="0"/>
          </a:p>
          <a:p>
            <a:r>
              <a:rPr lang="en-US" i="1" dirty="0"/>
              <a:t>Examples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teacher sings “Old MacDonald had a farm…” and waits with an anticipatory look for the children to complete “E-I-E-I-O.”</a:t>
            </a:r>
          </a:p>
          <a:p>
            <a:pPr lvl="1"/>
            <a:r>
              <a:rPr lang="en-US" dirty="0"/>
              <a:t> The teacher says “The cow says…” and waits with an anticipatory look for the child to say “Moo.”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9"/>
          <a:stretch/>
        </p:blipFill>
        <p:spPr bwMode="auto">
          <a:xfrm>
            <a:off x="5638800" y="2148114"/>
            <a:ext cx="2515241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71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1143000"/>
          </a:xfrm>
        </p:spPr>
        <p:txBody>
          <a:bodyPr/>
          <a:lstStyle/>
          <a:p>
            <a:pPr algn="ctr"/>
            <a:r>
              <a:rPr lang="en-US" dirty="0" err="1"/>
              <a:t>Intraverbals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2" y="6400800"/>
            <a:ext cx="7620000" cy="4572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>
                <a:hlinkClick r:id="rId4"/>
              </a:rPr>
              <a:t>https://vimeo.com/115143289</a:t>
            </a:r>
            <a:endParaRPr lang="en-US" b="1" dirty="0"/>
          </a:p>
        </p:txBody>
      </p:sp>
      <p:pic>
        <p:nvPicPr>
          <p:cNvPr id="6" name="Online Media 5" descr="wt intraverbals">
            <a:hlinkClick r:id="" action="ppaction://media"/>
            <a:extLst>
              <a:ext uri="{FF2B5EF4-FFF2-40B4-BE49-F238E27FC236}">
                <a16:creationId xmlns:a16="http://schemas.microsoft.com/office/drawing/2014/main" id="{0BB3D5C7-A504-8649-8B0B-69CDE1EC62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7067" y="1143000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D489-4016-0244-8C01-38DD5761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Procedures</a:t>
            </a:r>
          </a:p>
        </p:txBody>
      </p:sp>
      <p:pic>
        <p:nvPicPr>
          <p:cNvPr id="4" name="Online Media 3" descr="Using Transfer Procedures to Teach Children with Autism">
            <a:hlinkClick r:id="" action="ppaction://media"/>
            <a:extLst>
              <a:ext uri="{FF2B5EF4-FFF2-40B4-BE49-F238E27FC236}">
                <a16:creationId xmlns:a16="http://schemas.microsoft.com/office/drawing/2014/main" id="{63F1B5E3-4147-1244-8F55-B80B8CE98B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1600200"/>
            <a:ext cx="799253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09B7-AB50-4849-AB36-5D7F486C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language Through Play</a:t>
            </a:r>
          </a:p>
        </p:txBody>
      </p:sp>
    </p:spTree>
    <p:extLst>
      <p:ext uri="{BB962C8B-B14F-4D97-AF65-F5344CB8AC3E}">
        <p14:creationId xmlns:p14="http://schemas.microsoft.com/office/powerpoint/2010/main" val="79467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41" y="304800"/>
            <a:ext cx="7448758" cy="924475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Kinds of Play </a:t>
            </a:r>
            <a:br>
              <a:rPr lang="en-US" dirty="0"/>
            </a:br>
            <a:r>
              <a:rPr lang="en-US" dirty="0"/>
              <a:t>with Different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029200" cy="4800600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Child-directed Play</a:t>
            </a:r>
          </a:p>
          <a:p>
            <a:pPr lvl="1"/>
            <a:r>
              <a:rPr lang="en-US" sz="1800" i="1" dirty="0"/>
              <a:t>Purpose:  </a:t>
            </a:r>
            <a:r>
              <a:rPr lang="en-US" sz="1800" dirty="0"/>
              <a:t>To build relationship with the child, to praise and reinforce skills you want to see continue</a:t>
            </a:r>
          </a:p>
          <a:p>
            <a:endParaRPr lang="en-US" sz="1100" b="1" dirty="0"/>
          </a:p>
          <a:p>
            <a:r>
              <a:rPr lang="en-US" sz="2000" b="1" dirty="0"/>
              <a:t>Parent-directed Play</a:t>
            </a:r>
          </a:p>
          <a:p>
            <a:pPr lvl="1"/>
            <a:r>
              <a:rPr lang="en-US" sz="1800" i="1" dirty="0"/>
              <a:t>Purpose:  </a:t>
            </a:r>
            <a:r>
              <a:rPr lang="en-US" sz="1800" dirty="0"/>
              <a:t>To develop skills in the child (e.g., waiting, language building, sharing, turn-taking, etc.)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2000" i="1" dirty="0"/>
              <a:t>With any language-building program, it’s best to alternate between the two</a:t>
            </a:r>
          </a:p>
          <a:p>
            <a:pPr marL="411480" lvl="1" indent="0">
              <a:buNone/>
            </a:pPr>
            <a:endParaRPr lang="en-US" sz="1800" dirty="0"/>
          </a:p>
          <a:p>
            <a:pPr marL="411480" lvl="1" indent="0" algn="ctr">
              <a:buNone/>
            </a:pPr>
            <a:r>
              <a:rPr lang="en-US" sz="1800" dirty="0"/>
              <a:t>The length of time for each will depend on </a:t>
            </a:r>
          </a:p>
          <a:p>
            <a:pPr marL="411480" lvl="1" indent="0" algn="ctr">
              <a:buNone/>
            </a:pPr>
            <a:r>
              <a:rPr lang="en-US" sz="1800" dirty="0"/>
              <a:t>the child’s tolerance and stamina</a:t>
            </a:r>
          </a:p>
        </p:txBody>
      </p:sp>
      <p:pic>
        <p:nvPicPr>
          <p:cNvPr id="6146" name="Picture 2" descr="C:\Users\angelamann\Desktop\T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97" y="2590800"/>
            <a:ext cx="2024002" cy="13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5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924475"/>
          </a:xfrm>
        </p:spPr>
        <p:txBody>
          <a:bodyPr/>
          <a:lstStyle/>
          <a:p>
            <a:r>
              <a:rPr lang="en-US" sz="4000" dirty="0"/>
              <a:t>Parent-Directed Play: </a:t>
            </a:r>
            <a:r>
              <a:rPr lang="en-US" sz="4000" i="1" dirty="0"/>
              <a:t>Picking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It’s important to pick activities that…</a:t>
            </a:r>
          </a:p>
          <a:p>
            <a:r>
              <a:rPr lang="en-US" sz="2400" dirty="0"/>
              <a:t>Are engaging and maintain attention</a:t>
            </a:r>
            <a:endParaRPr lang="en-US" sz="200" dirty="0"/>
          </a:p>
          <a:p>
            <a:endParaRPr lang="en-US" sz="1200" dirty="0"/>
          </a:p>
          <a:p>
            <a:r>
              <a:rPr lang="en-US" sz="2400" dirty="0"/>
              <a:t>Are highly reinforcing</a:t>
            </a:r>
          </a:p>
          <a:p>
            <a:pPr lvl="1"/>
            <a:r>
              <a:rPr lang="en-US" sz="2000" dirty="0"/>
              <a:t>They will be motivated to talk!</a:t>
            </a:r>
            <a:endParaRPr lang="en-US" sz="1600" dirty="0"/>
          </a:p>
          <a:p>
            <a:endParaRPr lang="en-US" sz="100" i="1" dirty="0"/>
          </a:p>
          <a:p>
            <a:r>
              <a:rPr lang="en-US" sz="2400" i="1" dirty="0"/>
              <a:t>Consider:  </a:t>
            </a:r>
            <a:r>
              <a:rPr lang="en-US" sz="2400" dirty="0"/>
              <a:t>Is this activity so </a:t>
            </a:r>
            <a:r>
              <a:rPr lang="en-US" sz="2400" dirty="0" err="1"/>
              <a:t>preferrable</a:t>
            </a:r>
            <a:r>
              <a:rPr lang="en-US" sz="2400" dirty="0"/>
              <a:t> that it might be disruptive?</a:t>
            </a:r>
          </a:p>
          <a:p>
            <a:pPr lvl="1"/>
            <a:r>
              <a:rPr lang="en-US" sz="2000" dirty="0"/>
              <a:t>Start with something less reinforcing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2"/>
          <a:stretch/>
        </p:blipFill>
        <p:spPr bwMode="auto">
          <a:xfrm>
            <a:off x="5061857" y="2362200"/>
            <a:ext cx="3087914" cy="263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4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25113" cy="924475"/>
          </a:xfrm>
        </p:spPr>
        <p:txBody>
          <a:bodyPr/>
          <a:lstStyle/>
          <a:p>
            <a:r>
              <a:rPr lang="en-US" dirty="0"/>
              <a:t>Bubbles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943600" cy="6248400"/>
          </a:xfrm>
        </p:spPr>
        <p:txBody>
          <a:bodyPr>
            <a:normAutofit/>
          </a:bodyPr>
          <a:lstStyle/>
          <a:p>
            <a:pPr marL="1481138" indent="-1366838">
              <a:buNone/>
            </a:pPr>
            <a:r>
              <a:rPr lang="en-US" sz="2000" b="1" dirty="0"/>
              <a:t>Therapist:</a:t>
            </a:r>
            <a:r>
              <a:rPr lang="en-US" sz="2000" dirty="0"/>
              <a:t>  (Place bubble jar in front of child, trying to get him to request that you open it)  </a:t>
            </a:r>
            <a:r>
              <a:rPr lang="en-US" sz="2000" b="1" dirty="0"/>
              <a:t>Open Bubbles!</a:t>
            </a:r>
            <a:endParaRPr lang="en-US" sz="2000" dirty="0"/>
          </a:p>
          <a:p>
            <a:pPr marL="1481138" indent="-1366838">
              <a:buNone/>
            </a:pPr>
            <a:endParaRPr lang="en-US" sz="900" dirty="0"/>
          </a:p>
          <a:p>
            <a:pPr marL="1481138" indent="-1366838">
              <a:buNone/>
            </a:pPr>
            <a:r>
              <a:rPr lang="en-US" sz="2000" b="1" dirty="0"/>
              <a:t>Child:</a:t>
            </a:r>
            <a:r>
              <a:rPr lang="en-US" sz="2000" dirty="0"/>
              <a:t>  </a:t>
            </a:r>
            <a:r>
              <a:rPr lang="en-US" sz="2000" b="1" dirty="0"/>
              <a:t>Open!</a:t>
            </a:r>
            <a:endParaRPr lang="en-US" sz="2000" dirty="0"/>
          </a:p>
          <a:p>
            <a:pPr marL="1481138" indent="-1366838">
              <a:buNone/>
            </a:pPr>
            <a:endParaRPr lang="en-US" sz="900" dirty="0"/>
          </a:p>
          <a:p>
            <a:pPr marL="1481138" indent="-1366838">
              <a:buNone/>
            </a:pPr>
            <a:r>
              <a:rPr lang="en-US" sz="2000" b="1" dirty="0"/>
              <a:t>Therapist:</a:t>
            </a:r>
            <a:r>
              <a:rPr lang="en-US" sz="2000" dirty="0"/>
              <a:t> 	</a:t>
            </a:r>
            <a:r>
              <a:rPr lang="en-US" sz="2000" b="1" dirty="0"/>
              <a:t>Let’s blow bubbles!</a:t>
            </a:r>
            <a:r>
              <a:rPr lang="en-US" sz="2000" dirty="0"/>
              <a:t>  (Pucker lips) </a:t>
            </a:r>
          </a:p>
          <a:p>
            <a:pPr marL="1481138" indent="-1366838">
              <a:buNone/>
            </a:pPr>
            <a:endParaRPr lang="en-US" sz="900" b="1" dirty="0"/>
          </a:p>
          <a:p>
            <a:pPr marL="1481138" indent="-1366838">
              <a:buNone/>
            </a:pPr>
            <a:r>
              <a:rPr lang="en-US" sz="2000" b="1" dirty="0"/>
              <a:t>Child:</a:t>
            </a:r>
            <a:r>
              <a:rPr lang="en-US" sz="2000" dirty="0"/>
              <a:t>  (Watches mommy and bubbles, smiles)</a:t>
            </a:r>
          </a:p>
          <a:p>
            <a:pPr marL="1481138" indent="-1366838">
              <a:buNone/>
            </a:pPr>
            <a:endParaRPr lang="en-US" sz="900" dirty="0"/>
          </a:p>
          <a:p>
            <a:pPr marL="1481138" indent="-1366838">
              <a:buNone/>
            </a:pPr>
            <a:r>
              <a:rPr lang="en-US" sz="2000" b="1" dirty="0"/>
              <a:t>Therapist:</a:t>
            </a:r>
            <a:r>
              <a:rPr lang="en-US" sz="2000" dirty="0"/>
              <a:t>  (Blows bubbles)  </a:t>
            </a:r>
            <a:r>
              <a:rPr lang="en-US" sz="2000" b="1" dirty="0"/>
              <a:t>Hooray!!!</a:t>
            </a:r>
            <a:r>
              <a:rPr lang="en-US" sz="2000" dirty="0"/>
              <a:t> (Prompt child to ask for more if they don’t initiate)</a:t>
            </a:r>
          </a:p>
          <a:p>
            <a:pPr marL="1481138" indent="-1366838">
              <a:buNone/>
            </a:pPr>
            <a:endParaRPr lang="en-US" sz="900" b="1" dirty="0"/>
          </a:p>
          <a:p>
            <a:pPr marL="1481138" indent="-1366838">
              <a:buNone/>
            </a:pPr>
            <a:r>
              <a:rPr lang="en-US" sz="2000" b="1" dirty="0"/>
              <a:t>Child:</a:t>
            </a:r>
            <a:r>
              <a:rPr lang="en-US" sz="2000" dirty="0"/>
              <a:t>  </a:t>
            </a:r>
            <a:r>
              <a:rPr lang="en-US" sz="2000" b="1" dirty="0"/>
              <a:t>More bubbles!!!</a:t>
            </a:r>
            <a:endParaRPr lang="en-US" sz="2000" dirty="0"/>
          </a:p>
        </p:txBody>
      </p:sp>
      <p:pic>
        <p:nvPicPr>
          <p:cNvPr id="5122" name="Picture 2" descr="C:\Users\angelamann\Desktop\Bub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3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9559"/>
            <a:ext cx="7125113" cy="924475"/>
          </a:xfrm>
        </p:spPr>
        <p:txBody>
          <a:bodyPr/>
          <a:lstStyle/>
          <a:p>
            <a:r>
              <a:rPr lang="en-US" dirty="0"/>
              <a:t>Rice Tub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995"/>
            <a:ext cx="5867400" cy="5257800"/>
          </a:xfrm>
        </p:spPr>
        <p:txBody>
          <a:bodyPr>
            <a:normAutofit fontScale="92500"/>
          </a:bodyPr>
          <a:lstStyle/>
          <a:p>
            <a:pPr marL="1422400" indent="-1308100">
              <a:buNone/>
            </a:pPr>
            <a:r>
              <a:rPr lang="en-US" sz="2000" b="1" dirty="0"/>
              <a:t>Mommy:</a:t>
            </a:r>
            <a:r>
              <a:rPr lang="en-US" sz="2000" dirty="0"/>
              <a:t>   (With enthusiasm)  </a:t>
            </a:r>
            <a:r>
              <a:rPr lang="en-US" sz="2000" b="1" dirty="0"/>
              <a:t>Let’s hide the animals!!! </a:t>
            </a:r>
            <a:r>
              <a:rPr lang="en-US" sz="2000" dirty="0"/>
              <a:t>(Can be adjusted up to letters, numbers, or words)</a:t>
            </a:r>
          </a:p>
          <a:p>
            <a:pPr marL="1422400" indent="-1308100">
              <a:buNone/>
            </a:pPr>
            <a:endParaRPr lang="en-US" sz="400" dirty="0"/>
          </a:p>
          <a:p>
            <a:pPr marL="1422400" indent="-1308100">
              <a:buNone/>
            </a:pPr>
            <a:r>
              <a:rPr lang="en-US" sz="2000" b="1" dirty="0"/>
              <a:t>Child:</a:t>
            </a:r>
            <a:r>
              <a:rPr lang="en-US" sz="2000" dirty="0"/>
              <a:t>  	(Looks at you and the rice tub.  Takes an animal from Mommy’s hand.    Pushes it into the rice.  Do this for 2 or 3 animals.)</a:t>
            </a:r>
          </a:p>
          <a:p>
            <a:pPr marL="1422400" indent="-1308100">
              <a:buNone/>
            </a:pPr>
            <a:endParaRPr lang="en-US" sz="400" dirty="0"/>
          </a:p>
          <a:p>
            <a:pPr marL="1422400" indent="-1308100">
              <a:buNone/>
            </a:pPr>
            <a:r>
              <a:rPr lang="en-US" sz="2000" b="1" dirty="0"/>
              <a:t>Mommy:</a:t>
            </a:r>
            <a:r>
              <a:rPr lang="en-US" sz="2000" dirty="0"/>
              <a:t> 	</a:t>
            </a:r>
            <a:r>
              <a:rPr lang="en-US" sz="2000" b="1" dirty="0"/>
              <a:t>Where’s the cow???  Moo!!</a:t>
            </a:r>
            <a:r>
              <a:rPr lang="en-US" sz="2000" dirty="0"/>
              <a:t> (Sift through the rice looking for the cow.)</a:t>
            </a:r>
            <a:r>
              <a:rPr lang="en-US" sz="2000" b="1" dirty="0"/>
              <a:t> </a:t>
            </a:r>
            <a:endParaRPr lang="en-US" sz="2000" dirty="0"/>
          </a:p>
          <a:p>
            <a:pPr marL="1422400" indent="-1308100">
              <a:buNone/>
            </a:pPr>
            <a:endParaRPr lang="en-US" sz="300" dirty="0"/>
          </a:p>
          <a:p>
            <a:pPr marL="1422400" indent="-1308100">
              <a:buNone/>
            </a:pPr>
            <a:r>
              <a:rPr lang="en-US" sz="2000" b="1" dirty="0"/>
              <a:t>Child:</a:t>
            </a:r>
            <a:r>
              <a:rPr lang="en-US" sz="2000" dirty="0"/>
              <a:t>  	(Sifts through the rice too, looking for cow.  If he is just sifting, act as if he is looking for the cow.)</a:t>
            </a:r>
          </a:p>
          <a:p>
            <a:pPr marL="1422400" indent="-1308100">
              <a:buNone/>
            </a:pPr>
            <a:endParaRPr lang="en-US" sz="300" dirty="0"/>
          </a:p>
          <a:p>
            <a:pPr marL="1422400" indent="-1308100">
              <a:buNone/>
            </a:pPr>
            <a:r>
              <a:rPr lang="en-US" sz="2000" b="1" dirty="0"/>
              <a:t>Mommy:</a:t>
            </a:r>
            <a:r>
              <a:rPr lang="en-US" sz="2000" dirty="0"/>
              <a:t> 	When the cow is near his hand say, </a:t>
            </a:r>
            <a:r>
              <a:rPr lang="en-US" sz="2000" b="1" dirty="0"/>
              <a:t>You found the cow!!  Hooray!!  Moo!!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170" name="Picture 2" descr="C:\Users\angelamann\Desktop\Rice T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56" y="2590800"/>
            <a:ext cx="1752599" cy="122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52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81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Building Language through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324600"/>
            <a:ext cx="7620000" cy="533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400" b="1" dirty="0">
                <a:hlinkClick r:id="rId4"/>
              </a:rPr>
              <a:t>https://youtu.be/5n9vlBtbji8</a:t>
            </a:r>
            <a:r>
              <a:rPr lang="en-US" sz="2400" b="1" dirty="0"/>
              <a:t> </a:t>
            </a:r>
            <a:endParaRPr lang="en-US" sz="6600" b="1" dirty="0"/>
          </a:p>
        </p:txBody>
      </p:sp>
      <p:pic>
        <p:nvPicPr>
          <p:cNvPr id="5" name="Online Media 4" descr="Communication: Lynn Koegel on &quot;Supernanny&quot;">
            <a:hlinkClick r:id="" action="ppaction://media"/>
            <a:extLst>
              <a:ext uri="{FF2B5EF4-FFF2-40B4-BE49-F238E27FC236}">
                <a16:creationId xmlns:a16="http://schemas.microsoft.com/office/drawing/2014/main" id="{8A8061DC-89CF-D149-BB65-CDB3B1F23E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986284"/>
            <a:ext cx="7122928" cy="53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1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58" y="228600"/>
            <a:ext cx="7125113" cy="924475"/>
          </a:xfrm>
        </p:spPr>
        <p:txBody>
          <a:bodyPr/>
          <a:lstStyle/>
          <a:p>
            <a:r>
              <a:rPr lang="en-US" sz="4800" dirty="0"/>
              <a:t>Puzzle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6534357" cy="5486400"/>
          </a:xfrm>
        </p:spPr>
        <p:txBody>
          <a:bodyPr>
            <a:normAutofit fontScale="85000" lnSpcReduction="20000"/>
          </a:bodyPr>
          <a:lstStyle/>
          <a:p>
            <a:pPr marL="1204913" indent="-1090613">
              <a:buNone/>
            </a:pPr>
            <a:r>
              <a:rPr lang="en-US" b="1" dirty="0"/>
              <a:t>Mommy:</a:t>
            </a:r>
            <a:r>
              <a:rPr lang="en-US" dirty="0"/>
              <a:t>  </a:t>
            </a:r>
            <a:r>
              <a:rPr lang="en-US" b="1" dirty="0"/>
              <a:t>Let’s do a puzzle!!!</a:t>
            </a:r>
            <a:r>
              <a:rPr lang="en-US" dirty="0"/>
              <a:t>  (Give a choice of  2 puzzles that are of interest to your child.)</a:t>
            </a:r>
          </a:p>
          <a:p>
            <a:pPr marL="1204913" indent="-1090613">
              <a:buNone/>
            </a:pPr>
            <a:endParaRPr lang="en-US" sz="1100" dirty="0"/>
          </a:p>
          <a:p>
            <a:pPr marL="1204913" indent="-1090613">
              <a:buNone/>
            </a:pPr>
            <a:r>
              <a:rPr lang="en-US" b="1" dirty="0"/>
              <a:t>Child:</a:t>
            </a:r>
            <a:r>
              <a:rPr lang="en-US" dirty="0"/>
              <a:t>         (Looks at Mommy and chooses the puzzle he or she wants to complete.) </a:t>
            </a:r>
          </a:p>
          <a:p>
            <a:pPr marL="1204913" indent="-1090613">
              <a:buNone/>
            </a:pPr>
            <a:endParaRPr lang="en-US" sz="900" b="1" dirty="0"/>
          </a:p>
          <a:p>
            <a:pPr marL="1204913" indent="-1090613">
              <a:buNone/>
            </a:pPr>
            <a:r>
              <a:rPr lang="en-US" b="1" dirty="0"/>
              <a:t>Mommy:</a:t>
            </a:r>
            <a:r>
              <a:rPr lang="en-US" dirty="0"/>
              <a:t>  Take out all the pieces and do one of the following:</a:t>
            </a:r>
          </a:p>
          <a:p>
            <a:pPr marL="1204913" indent="57150">
              <a:buNone/>
            </a:pPr>
            <a:r>
              <a:rPr lang="en-US" dirty="0"/>
              <a:t>Take turns putting in pieces (Mommy and child can label pieces as they are placed in puzzle.) </a:t>
            </a:r>
          </a:p>
          <a:p>
            <a:pPr marL="1204913" indent="57150">
              <a:buNone/>
            </a:pPr>
            <a:r>
              <a:rPr lang="en-US" dirty="0"/>
              <a:t>Give your child a hint to help them pick a specific piece (i.e., “Which one is the one that says, ‘Neigh’?”) </a:t>
            </a:r>
          </a:p>
          <a:p>
            <a:pPr marL="1204913" indent="57150">
              <a:buNone/>
            </a:pPr>
            <a:r>
              <a:rPr lang="en-US" dirty="0"/>
              <a:t>Hide a necessary piece and have them ask you where it is. </a:t>
            </a:r>
          </a:p>
          <a:p>
            <a:pPr marL="1204913" indent="57150">
              <a:buNone/>
            </a:pPr>
            <a:r>
              <a:rPr lang="en-US" dirty="0"/>
              <a:t>Hide a piece (within view) in the room and search (in a dramatic way) together for it.</a:t>
            </a:r>
          </a:p>
          <a:p>
            <a:pPr marL="1204913" lvl="1" indent="-1090613">
              <a:buNone/>
            </a:pPr>
            <a:endParaRPr lang="en-US" sz="1000" dirty="0"/>
          </a:p>
          <a:p>
            <a:pPr marL="1204913" indent="-1090613">
              <a:buNone/>
            </a:pPr>
            <a:r>
              <a:rPr lang="en-US" b="1" dirty="0"/>
              <a:t>Mommy:</a:t>
            </a:r>
            <a:r>
              <a:rPr lang="en-US" dirty="0"/>
              <a:t>  (When puzzle is complete…)  </a:t>
            </a:r>
            <a:r>
              <a:rPr lang="en-US" b="1" dirty="0"/>
              <a:t>We did it!!!</a:t>
            </a:r>
            <a:r>
              <a:rPr lang="en-US" dirty="0"/>
              <a:t> (Raise your hands as it to say, “Hooray!”  In subsequent routines, raise you hands without saying anything and see if your child will say, “We did it!” or “Hooray!”)</a:t>
            </a:r>
          </a:p>
          <a:p>
            <a:endParaRPr lang="en-US" dirty="0"/>
          </a:p>
        </p:txBody>
      </p:sp>
      <p:pic>
        <p:nvPicPr>
          <p:cNvPr id="8194" name="Picture 2" descr="C:\Users\angelamann\Desktop\Puzz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242457" cy="14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11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5217"/>
            <a:ext cx="7125113" cy="924475"/>
          </a:xfrm>
        </p:spPr>
        <p:txBody>
          <a:bodyPr/>
          <a:lstStyle/>
          <a:p>
            <a:r>
              <a:rPr lang="en-US" dirty="0"/>
              <a:t>Story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562600" cy="5211183"/>
          </a:xfrm>
        </p:spPr>
        <p:txBody>
          <a:bodyPr>
            <a:normAutofit lnSpcReduction="10000"/>
          </a:bodyPr>
          <a:lstStyle/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 </a:t>
            </a:r>
            <a:r>
              <a:rPr lang="en-US" b="1" dirty="0"/>
              <a:t>Help me read this book!!</a:t>
            </a:r>
            <a:r>
              <a:rPr lang="en-US" dirty="0"/>
              <a:t> (Give your child a picture to Velcro onto book)  </a:t>
            </a:r>
          </a:p>
          <a:p>
            <a:pPr marL="1379538" indent="-1265238">
              <a:buNone/>
            </a:pPr>
            <a:endParaRPr lang="en-US" sz="800" dirty="0"/>
          </a:p>
          <a:p>
            <a:pPr marL="1379538" indent="-1265238">
              <a:buNone/>
            </a:pPr>
            <a:r>
              <a:rPr lang="en-US" b="1" dirty="0"/>
              <a:t>Child:</a:t>
            </a:r>
            <a:r>
              <a:rPr lang="en-US" dirty="0"/>
              <a:t>  	(Looks at Mommy, smiles, looks at book in anticipation.)</a:t>
            </a:r>
          </a:p>
          <a:p>
            <a:pPr marL="1379538" indent="-1265238">
              <a:buNone/>
            </a:pPr>
            <a:endParaRPr lang="en-US" sz="800" dirty="0"/>
          </a:p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</a:t>
            </a:r>
            <a:r>
              <a:rPr lang="en-US" b="1" dirty="0"/>
              <a:t>What is it? </a:t>
            </a:r>
            <a:r>
              <a:rPr lang="en-US" dirty="0"/>
              <a:t>or</a:t>
            </a:r>
            <a:r>
              <a:rPr lang="en-US" b="1" dirty="0"/>
              <a:t> Point to ___ </a:t>
            </a:r>
            <a:r>
              <a:rPr lang="en-US" dirty="0"/>
              <a:t>or</a:t>
            </a:r>
            <a:r>
              <a:rPr lang="en-US" b="1" dirty="0"/>
              <a:t> Let’s count 1, 2…</a:t>
            </a:r>
            <a:r>
              <a:rPr lang="en-US" dirty="0"/>
              <a:t>(Spread out pictures on floor, reads with expression, prompts child to attach corresponding picture to the book, make corresponding sounds,...)  </a:t>
            </a:r>
          </a:p>
          <a:p>
            <a:pPr marL="1379538" indent="-1265238">
              <a:buNone/>
            </a:pPr>
            <a:endParaRPr lang="en-US" sz="800" dirty="0"/>
          </a:p>
          <a:p>
            <a:pPr marL="1379538" indent="-1265238">
              <a:buNone/>
            </a:pPr>
            <a:r>
              <a:rPr lang="en-US" b="1" dirty="0"/>
              <a:t>Child:        </a:t>
            </a:r>
            <a:r>
              <a:rPr lang="en-US" dirty="0"/>
              <a:t>(Participates, looks at Mommy at specific parts of book, comments on pictures, or story events.)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angelamann\Desktop\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514600" cy="16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8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24475"/>
          </a:xfrm>
        </p:spPr>
        <p:txBody>
          <a:bodyPr/>
          <a:lstStyle/>
          <a:p>
            <a:r>
              <a:rPr lang="en-US" sz="3600" dirty="0"/>
              <a:t>Therapy Ball, Trampoline, or Bath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867400" cy="4648199"/>
          </a:xfrm>
        </p:spPr>
        <p:txBody>
          <a:bodyPr>
            <a:normAutofit fontScale="85000" lnSpcReduction="20000"/>
          </a:bodyPr>
          <a:lstStyle/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   </a:t>
            </a:r>
            <a:r>
              <a:rPr lang="en-US" b="1" dirty="0"/>
              <a:t>Bounce, bounce, bounce!!  </a:t>
            </a:r>
            <a:r>
              <a:rPr lang="en-US" dirty="0"/>
              <a:t>(or Splash, Splash, Splash) </a:t>
            </a:r>
            <a:r>
              <a:rPr lang="en-US" b="1" dirty="0"/>
              <a:t>Who wants to bounce?</a:t>
            </a:r>
            <a:r>
              <a:rPr lang="en-US" dirty="0"/>
              <a:t>  (If child is close by and is comfortable with getting onto ball, place child on ball and proceed to bounce him on top, while holding his wait or underarms.)</a:t>
            </a:r>
          </a:p>
          <a:p>
            <a:pPr marL="1379538" indent="-1265238">
              <a:buNone/>
            </a:pPr>
            <a:endParaRPr lang="en-US" sz="1000" dirty="0"/>
          </a:p>
          <a:p>
            <a:pPr marL="1379538" indent="-1265238">
              <a:buNone/>
            </a:pPr>
            <a:r>
              <a:rPr lang="en-US" b="1" dirty="0"/>
              <a:t>Child:</a:t>
            </a:r>
            <a:r>
              <a:rPr lang="en-US" dirty="0"/>
              <a:t>           (Giggles, looks at mommy, vocalizes.)</a:t>
            </a:r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    </a:t>
            </a:r>
            <a:r>
              <a:rPr lang="en-US" b="1" dirty="0"/>
              <a:t>Let’s go on a ride.  1, 2, 3!!  </a:t>
            </a:r>
            <a:r>
              <a:rPr lang="en-US" dirty="0"/>
              <a:t>(Bounce child.)</a:t>
            </a:r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Child: 	1, 2, 3!!  </a:t>
            </a:r>
            <a:r>
              <a:rPr lang="en-US" dirty="0"/>
              <a:t>(Smiles, watches Mommy)</a:t>
            </a:r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	</a:t>
            </a:r>
            <a:r>
              <a:rPr lang="en-US" b="1" dirty="0"/>
              <a:t>All done!!  </a:t>
            </a:r>
            <a:r>
              <a:rPr lang="en-US" dirty="0"/>
              <a:t>(Wait to see if child wants more.  Prompt if necessary “What do you want?”)</a:t>
            </a:r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Child: 	More bounce!!  </a:t>
            </a:r>
            <a:r>
              <a:rPr lang="en-US" dirty="0"/>
              <a:t>OR</a:t>
            </a:r>
            <a:r>
              <a:rPr lang="en-US" b="1" dirty="0"/>
              <a:t>  More ball!! 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angelamann\Desktop\Therapy 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15" y="2362200"/>
            <a:ext cx="1746569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6943"/>
            <a:ext cx="7125113" cy="924475"/>
          </a:xfrm>
        </p:spPr>
        <p:txBody>
          <a:bodyPr/>
          <a:lstStyle/>
          <a:p>
            <a:r>
              <a:rPr lang="en-US" dirty="0"/>
              <a:t>Stacking Cups or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523038" cy="5181600"/>
          </a:xfrm>
        </p:spPr>
        <p:txBody>
          <a:bodyPr>
            <a:normAutofit fontScale="85000" lnSpcReduction="20000"/>
          </a:bodyPr>
          <a:lstStyle/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     </a:t>
            </a:r>
            <a:r>
              <a:rPr lang="en-US" b="1" dirty="0"/>
              <a:t>I’m building a big tower.</a:t>
            </a:r>
            <a:r>
              <a:rPr lang="en-US" dirty="0"/>
              <a:t>  </a:t>
            </a:r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Child:</a:t>
            </a:r>
            <a:r>
              <a:rPr lang="en-US" dirty="0"/>
              <a:t>  	(Watches mommy and cups, smiles.)</a:t>
            </a:r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	</a:t>
            </a:r>
            <a:r>
              <a:rPr lang="en-US" b="1" dirty="0"/>
              <a:t>1, 2, 3…</a:t>
            </a:r>
            <a:r>
              <a:rPr lang="en-US" dirty="0"/>
              <a:t> (Count as you stack each cup; Alternatively, label colors.)</a:t>
            </a:r>
            <a:r>
              <a:rPr lang="en-US" b="1" dirty="0"/>
              <a:t> </a:t>
            </a:r>
            <a:endParaRPr lang="en-US" dirty="0"/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Child:</a:t>
            </a:r>
            <a:r>
              <a:rPr lang="en-US" dirty="0"/>
              <a:t>  	(Watches or participates.)</a:t>
            </a:r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	</a:t>
            </a:r>
            <a:r>
              <a:rPr lang="en-US" b="1" dirty="0"/>
              <a:t>I’m going to huff and puff and blow our tower down!!!</a:t>
            </a:r>
            <a:r>
              <a:rPr lang="en-US" dirty="0"/>
              <a:t> </a:t>
            </a:r>
            <a:r>
              <a:rPr lang="en-US" b="1" dirty="0"/>
              <a:t>1, 2… </a:t>
            </a:r>
            <a:r>
              <a:rPr lang="en-US" dirty="0"/>
              <a:t>(Look expectantly; Wait for child to say 3; Huff and puff in an exaggerated manner.  Blow and knock cups down with your hands, making a lot of noise.)</a:t>
            </a:r>
            <a:r>
              <a:rPr lang="en-US" b="1" dirty="0"/>
              <a:t> BOOM!</a:t>
            </a:r>
            <a:endParaRPr lang="en-US" dirty="0"/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Child:</a:t>
            </a:r>
            <a:r>
              <a:rPr lang="en-US" dirty="0"/>
              <a:t>  	(Watches, helps, giggles, attempts to repeat routine.)</a:t>
            </a:r>
          </a:p>
          <a:p>
            <a:pPr marL="1379538" indent="-1265238">
              <a:buNone/>
            </a:pPr>
            <a:endParaRPr lang="en-US" sz="900" dirty="0"/>
          </a:p>
          <a:p>
            <a:pPr marL="1379538" indent="-1265238">
              <a:buNone/>
            </a:pPr>
            <a:r>
              <a:rPr lang="en-US" b="1" dirty="0"/>
              <a:t>Mommy:</a:t>
            </a:r>
            <a:r>
              <a:rPr lang="en-US" dirty="0"/>
              <a:t> 	</a:t>
            </a:r>
            <a:r>
              <a:rPr lang="en-US" b="1" dirty="0"/>
              <a:t>Let’s do it again.  Help me huff and puff!!!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angelamann\Desktop\Blo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239962" cy="15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31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6200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Questions?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278DB-F1C0-C24C-B256-895F23ED9E47}"/>
              </a:ext>
            </a:extLst>
          </p:cNvPr>
          <p:cNvSpPr txBox="1">
            <a:spLocks/>
          </p:cNvSpPr>
          <p:nvPr/>
        </p:nvSpPr>
        <p:spPr>
          <a:xfrm>
            <a:off x="609600" y="226640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Angela Mann, Ph.D., BCBA</a:t>
            </a:r>
          </a:p>
          <a:p>
            <a:pPr algn="ctr"/>
            <a:r>
              <a:rPr lang="en-US" dirty="0">
                <a:hlinkClick r:id="rId2"/>
              </a:rPr>
              <a:t>Angela.mann@unf.edu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63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7620000" cy="1143000"/>
          </a:xfrm>
        </p:spPr>
        <p:txBody>
          <a:bodyPr/>
          <a:lstStyle/>
          <a:p>
            <a:r>
              <a:rPr lang="en-US" dirty="0"/>
              <a:t>Advanced Organizer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476D0-74B4-2C41-88B1-F001A2B12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846" y="1524000"/>
            <a:ext cx="7467600" cy="4958080"/>
          </a:xfrm>
        </p:spPr>
        <p:txBody>
          <a:bodyPr>
            <a:normAutofit/>
          </a:bodyPr>
          <a:lstStyle/>
          <a:p>
            <a:r>
              <a:rPr lang="en-US" sz="3200" dirty="0"/>
              <a:t>Verbal Behavior</a:t>
            </a:r>
          </a:p>
          <a:p>
            <a:pPr lvl="1"/>
            <a:r>
              <a:rPr lang="en-US" sz="2800" dirty="0"/>
              <a:t>Manding or Requesting</a:t>
            </a:r>
          </a:p>
          <a:p>
            <a:pPr lvl="1"/>
            <a:r>
              <a:rPr lang="en-US" sz="2800" dirty="0" err="1"/>
              <a:t>Tacting</a:t>
            </a:r>
            <a:r>
              <a:rPr lang="en-US" sz="2800" dirty="0"/>
              <a:t> or Labeling</a:t>
            </a:r>
          </a:p>
          <a:p>
            <a:pPr lvl="1"/>
            <a:r>
              <a:rPr lang="en-US" sz="2800" dirty="0" err="1"/>
              <a:t>Echoics</a:t>
            </a:r>
            <a:r>
              <a:rPr lang="en-US" sz="2800" dirty="0"/>
              <a:t> or Repeating </a:t>
            </a:r>
          </a:p>
          <a:p>
            <a:pPr lvl="1"/>
            <a:r>
              <a:rPr lang="en-US" sz="2800" dirty="0"/>
              <a:t>Intraverbals or Answering Questions</a:t>
            </a:r>
          </a:p>
          <a:p>
            <a:endParaRPr lang="en-US" sz="1400" dirty="0"/>
          </a:p>
          <a:p>
            <a:r>
              <a:rPr lang="en-US" sz="3200" dirty="0"/>
              <a:t>Transfer procedures</a:t>
            </a:r>
          </a:p>
          <a:p>
            <a:endParaRPr lang="en-US" sz="1800" dirty="0"/>
          </a:p>
          <a:p>
            <a:r>
              <a:rPr lang="en-US" sz="3200" dirty="0"/>
              <a:t>Building Language through Play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800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1" y="3048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4572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+mj-lt"/>
              </a:rPr>
              <a:t>VERBAL BEHAVIOR</a:t>
            </a:r>
          </a:p>
          <a:p>
            <a:pPr algn="ctr" eaLnBrk="1" hangingPunct="1"/>
            <a:r>
              <a:rPr lang="en-US" altLang="en-US" sz="2400" b="1" dirty="0">
                <a:latin typeface="+mj-lt"/>
              </a:rPr>
              <a:t> </a:t>
            </a:r>
          </a:p>
          <a:p>
            <a:pPr algn="ctr" eaLnBrk="1" hangingPunct="1"/>
            <a:r>
              <a:rPr lang="en-US" altLang="en-US" sz="2400" i="1" dirty="0">
                <a:solidFill>
                  <a:schemeClr val="bg1"/>
                </a:solidFill>
                <a:latin typeface="+mj-lt"/>
              </a:rPr>
              <a:t>CHEAT SHEET</a:t>
            </a:r>
            <a:r>
              <a:rPr lang="en-US" altLang="en-US" sz="3200" b="1" dirty="0">
                <a:latin typeface="+mj-lt"/>
              </a:rPr>
              <a:t>    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57200" y="990600"/>
            <a:ext cx="7696200" cy="5562600"/>
            <a:chOff x="-3" y="-3"/>
            <a:chExt cx="3720" cy="4300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0" y="0"/>
              <a:ext cx="3714" cy="4294"/>
              <a:chOff x="0" y="0"/>
              <a:chExt cx="3714" cy="4294"/>
            </a:xfrm>
          </p:grpSpPr>
          <p:grpSp>
            <p:nvGrpSpPr>
              <p:cNvPr id="11270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857" cy="556"/>
                <a:chOff x="0" y="0"/>
                <a:chExt cx="1857" cy="556"/>
              </a:xfrm>
            </p:grpSpPr>
            <p:sp>
              <p:nvSpPr>
                <p:cNvPr id="1130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771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b="1" dirty="0">
                      <a:latin typeface="+mj-lt"/>
                    </a:rPr>
                    <a:t>VERBAL BEHAVIOR</a:t>
                  </a:r>
                  <a:r>
                    <a:rPr lang="en-US" altLang="en-US" sz="2000" dirty="0">
                      <a:latin typeface="+mj-lt"/>
                    </a:rPr>
                    <a:t> </a:t>
                  </a:r>
                  <a:r>
                    <a:rPr lang="en-US" altLang="en-US" sz="2000" b="1" dirty="0">
                      <a:latin typeface="+mj-lt"/>
                    </a:rPr>
                    <a:t>LABEL</a:t>
                  </a:r>
                </a:p>
                <a:p>
                  <a:pPr algn="ctr" eaLnBrk="1" hangingPunct="1"/>
                  <a:endParaRPr lang="en-US" altLang="en-US" sz="2400" dirty="0">
                    <a:latin typeface="+mj-lt"/>
                  </a:endParaRPr>
                </a:p>
              </p:txBody>
            </p:sp>
            <p:sp>
              <p:nvSpPr>
                <p:cNvPr id="1130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57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 dirty="0">
                    <a:latin typeface="+mj-lt"/>
                  </a:endParaRPr>
                </a:p>
              </p:txBody>
            </p:sp>
          </p:grpSp>
          <p:grpSp>
            <p:nvGrpSpPr>
              <p:cNvPr id="11271" name="Group 8"/>
              <p:cNvGrpSpPr>
                <a:grpSpLocks/>
              </p:cNvGrpSpPr>
              <p:nvPr/>
            </p:nvGrpSpPr>
            <p:grpSpPr bwMode="auto">
              <a:xfrm>
                <a:off x="1857" y="0"/>
                <a:ext cx="1857" cy="556"/>
                <a:chOff x="1857" y="0"/>
                <a:chExt cx="1857" cy="556"/>
              </a:xfrm>
            </p:grpSpPr>
            <p:sp>
              <p:nvSpPr>
                <p:cNvPr id="11298" name="Rectangle 9"/>
                <p:cNvSpPr>
                  <a:spLocks noChangeArrowheads="1"/>
                </p:cNvSpPr>
                <p:nvPr/>
              </p:nvSpPr>
              <p:spPr bwMode="auto">
                <a:xfrm>
                  <a:off x="1900" y="0"/>
                  <a:ext cx="1771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b="1" dirty="0">
                      <a:latin typeface="+mj-lt"/>
                    </a:rPr>
                    <a:t>EXPLANATION</a:t>
                  </a:r>
                  <a:endParaRPr lang="en-US" altLang="en-US" dirty="0">
                    <a:latin typeface="+mj-lt"/>
                  </a:endParaRPr>
                </a:p>
                <a:p>
                  <a:pPr algn="ctr" eaLnBrk="1" hangingPunct="1"/>
                  <a:endParaRPr lang="en-US" altLang="en-US" sz="2400" dirty="0">
                    <a:latin typeface="+mj-lt"/>
                  </a:endParaRPr>
                </a:p>
              </p:txBody>
            </p:sp>
            <p:sp>
              <p:nvSpPr>
                <p:cNvPr id="11299" name="Rectangle 10"/>
                <p:cNvSpPr>
                  <a:spLocks noChangeArrowheads="1"/>
                </p:cNvSpPr>
                <p:nvPr/>
              </p:nvSpPr>
              <p:spPr bwMode="auto">
                <a:xfrm>
                  <a:off x="1857" y="0"/>
                  <a:ext cx="1857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grpSp>
            <p:nvGrpSpPr>
              <p:cNvPr id="11272" name="Group 11"/>
              <p:cNvGrpSpPr>
                <a:grpSpLocks/>
              </p:cNvGrpSpPr>
              <p:nvPr/>
            </p:nvGrpSpPr>
            <p:grpSpPr bwMode="auto">
              <a:xfrm>
                <a:off x="0" y="556"/>
                <a:ext cx="1857" cy="1151"/>
                <a:chOff x="0" y="556"/>
                <a:chExt cx="1857" cy="1151"/>
              </a:xfrm>
            </p:grpSpPr>
            <p:grpSp>
              <p:nvGrpSpPr>
                <p:cNvPr id="11294" name="Group 12"/>
                <p:cNvGrpSpPr>
                  <a:grpSpLocks/>
                </p:cNvGrpSpPr>
                <p:nvPr/>
              </p:nvGrpSpPr>
              <p:grpSpPr bwMode="auto">
                <a:xfrm>
                  <a:off x="43" y="558"/>
                  <a:ext cx="1771" cy="897"/>
                  <a:chOff x="0" y="1114"/>
                  <a:chExt cx="1771" cy="897"/>
                </a:xfrm>
              </p:grpSpPr>
              <p:sp>
                <p:nvSpPr>
                  <p:cNvPr id="1129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14"/>
                    <a:ext cx="1771" cy="6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1400">
                        <a:latin typeface="+mj-lt"/>
                      </a:rPr>
                      <a:t> </a:t>
                    </a:r>
                    <a:endParaRPr lang="en-US" altLang="en-US" sz="1200">
                      <a:latin typeface="+mj-lt"/>
                    </a:endParaRPr>
                  </a:p>
                  <a:p>
                    <a:pPr algn="ctr" eaLnBrk="1" hangingPunct="1"/>
                    <a:endParaRPr lang="en-US" altLang="en-US" sz="2400">
                      <a:latin typeface="+mj-lt"/>
                    </a:endParaRPr>
                  </a:p>
                </p:txBody>
              </p:sp>
              <p:sp>
                <p:nvSpPr>
                  <p:cNvPr id="1129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35"/>
                    <a:ext cx="1771" cy="4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2400" b="1">
                        <a:latin typeface="+mj-lt"/>
                      </a:rPr>
                      <a:t>Mand</a:t>
                    </a:r>
                  </a:p>
                  <a:p>
                    <a:pPr algn="ctr" eaLnBrk="1" hangingPunct="1"/>
                    <a:r>
                      <a:rPr lang="en-US" altLang="en-US" sz="1600">
                        <a:latin typeface="+mj-lt"/>
                      </a:rPr>
                      <a:t> </a:t>
                    </a:r>
                    <a:endParaRPr lang="en-US" altLang="en-US" sz="3200">
                      <a:latin typeface="+mj-lt"/>
                    </a:endParaRPr>
                  </a:p>
                </p:txBody>
              </p:sp>
            </p:grpSp>
            <p:sp>
              <p:nvSpPr>
                <p:cNvPr id="11295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1857" cy="115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grpSp>
            <p:nvGrpSpPr>
              <p:cNvPr id="11273" name="Group 16"/>
              <p:cNvGrpSpPr>
                <a:grpSpLocks/>
              </p:cNvGrpSpPr>
              <p:nvPr/>
            </p:nvGrpSpPr>
            <p:grpSpPr bwMode="auto">
              <a:xfrm>
                <a:off x="1857" y="556"/>
                <a:ext cx="1857" cy="1151"/>
                <a:chOff x="1857" y="556"/>
                <a:chExt cx="1857" cy="1151"/>
              </a:xfrm>
            </p:grpSpPr>
            <p:sp>
              <p:nvSpPr>
                <p:cNvPr id="11292" name="Rectangle 17"/>
                <p:cNvSpPr>
                  <a:spLocks noChangeArrowheads="1"/>
                </p:cNvSpPr>
                <p:nvPr/>
              </p:nvSpPr>
              <p:spPr bwMode="auto">
                <a:xfrm>
                  <a:off x="1900" y="556"/>
                  <a:ext cx="1771" cy="1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 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“Requesting” 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For items, activities or information”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sz="1600" dirty="0">
                      <a:latin typeface="+mj-lt"/>
                    </a:rPr>
                    <a:t> </a:t>
                  </a:r>
                  <a:endParaRPr lang="en-US" altLang="en-US" sz="3200" dirty="0">
                    <a:latin typeface="+mj-lt"/>
                  </a:endParaRPr>
                </a:p>
              </p:txBody>
            </p:sp>
            <p:sp>
              <p:nvSpPr>
                <p:cNvPr id="11293" name="Rectangle 18"/>
                <p:cNvSpPr>
                  <a:spLocks noChangeArrowheads="1"/>
                </p:cNvSpPr>
                <p:nvPr/>
              </p:nvSpPr>
              <p:spPr bwMode="auto">
                <a:xfrm>
                  <a:off x="1857" y="556"/>
                  <a:ext cx="1857" cy="115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grpSp>
            <p:nvGrpSpPr>
              <p:cNvPr id="11274" name="Group 19"/>
              <p:cNvGrpSpPr>
                <a:grpSpLocks/>
              </p:cNvGrpSpPr>
              <p:nvPr/>
            </p:nvGrpSpPr>
            <p:grpSpPr bwMode="auto">
              <a:xfrm>
                <a:off x="0" y="1707"/>
                <a:ext cx="1857" cy="824"/>
                <a:chOff x="0" y="1707"/>
                <a:chExt cx="1857" cy="824"/>
              </a:xfrm>
            </p:grpSpPr>
            <p:sp>
              <p:nvSpPr>
                <p:cNvPr id="11290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1707"/>
                  <a:ext cx="1771" cy="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 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sz="2400" b="1" dirty="0">
                      <a:latin typeface="+mj-lt"/>
                    </a:rPr>
                    <a:t>Tact</a:t>
                  </a:r>
                </a:p>
                <a:p>
                  <a:pPr algn="ctr" eaLnBrk="1" hangingPunct="1"/>
                  <a:r>
                    <a:rPr lang="en-US" altLang="en-US" sz="1600" dirty="0">
                      <a:latin typeface="+mj-lt"/>
                    </a:rPr>
                    <a:t> </a:t>
                  </a:r>
                </a:p>
                <a:p>
                  <a:pPr algn="ctr" eaLnBrk="1" hangingPunct="1"/>
                  <a:endParaRPr lang="en-US" altLang="en-US" sz="3200" dirty="0">
                    <a:latin typeface="+mj-lt"/>
                  </a:endParaRPr>
                </a:p>
              </p:txBody>
            </p:sp>
            <p:sp>
              <p:nvSpPr>
                <p:cNvPr id="11291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707"/>
                  <a:ext cx="1857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grpSp>
            <p:nvGrpSpPr>
              <p:cNvPr id="11275" name="Group 22"/>
              <p:cNvGrpSpPr>
                <a:grpSpLocks/>
              </p:cNvGrpSpPr>
              <p:nvPr/>
            </p:nvGrpSpPr>
            <p:grpSpPr bwMode="auto">
              <a:xfrm>
                <a:off x="1857" y="1646"/>
                <a:ext cx="1857" cy="885"/>
                <a:chOff x="1857" y="1646"/>
                <a:chExt cx="1857" cy="885"/>
              </a:xfrm>
            </p:grpSpPr>
            <p:sp>
              <p:nvSpPr>
                <p:cNvPr id="11288" name="Rectangle 23"/>
                <p:cNvSpPr>
                  <a:spLocks noChangeArrowheads="1"/>
                </p:cNvSpPr>
                <p:nvPr/>
              </p:nvSpPr>
              <p:spPr bwMode="auto">
                <a:xfrm>
                  <a:off x="1900" y="1646"/>
                  <a:ext cx="1771" cy="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000" dirty="0">
                      <a:latin typeface="+mj-lt"/>
                    </a:rPr>
                    <a:t>   </a:t>
                  </a: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“Labeling”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Labeling items or activities in the environment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 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endParaRPr lang="en-US" altLang="en-US" sz="3200" dirty="0">
                    <a:latin typeface="+mj-lt"/>
                  </a:endParaRPr>
                </a:p>
              </p:txBody>
            </p:sp>
            <p:sp>
              <p:nvSpPr>
                <p:cNvPr id="11289" name="Rectangle 24"/>
                <p:cNvSpPr>
                  <a:spLocks noChangeArrowheads="1"/>
                </p:cNvSpPr>
                <p:nvPr/>
              </p:nvSpPr>
              <p:spPr bwMode="auto">
                <a:xfrm>
                  <a:off x="1857" y="1707"/>
                  <a:ext cx="1857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grpSp>
            <p:nvGrpSpPr>
              <p:cNvPr id="11276" name="Group 25"/>
              <p:cNvGrpSpPr>
                <a:grpSpLocks/>
              </p:cNvGrpSpPr>
              <p:nvPr/>
            </p:nvGrpSpPr>
            <p:grpSpPr bwMode="auto">
              <a:xfrm>
                <a:off x="0" y="2531"/>
                <a:ext cx="1857" cy="824"/>
                <a:chOff x="0" y="2531"/>
                <a:chExt cx="1857" cy="824"/>
              </a:xfrm>
            </p:grpSpPr>
            <p:sp>
              <p:nvSpPr>
                <p:cNvPr id="11286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2531"/>
                  <a:ext cx="1771" cy="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 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sz="2400" b="1" dirty="0">
                      <a:latin typeface="+mj-lt"/>
                    </a:rPr>
                    <a:t>Echoic</a:t>
                  </a:r>
                </a:p>
                <a:p>
                  <a:pPr algn="ctr" eaLnBrk="1" hangingPunct="1"/>
                  <a:r>
                    <a:rPr lang="en-US" altLang="en-US" sz="1600" dirty="0">
                      <a:latin typeface="+mj-lt"/>
                    </a:rPr>
                    <a:t> </a:t>
                  </a:r>
                </a:p>
                <a:p>
                  <a:pPr algn="ctr" eaLnBrk="1" hangingPunct="1"/>
                  <a:endParaRPr lang="en-US" altLang="en-US" sz="3200" dirty="0">
                    <a:latin typeface="+mj-lt"/>
                  </a:endParaRPr>
                </a:p>
              </p:txBody>
            </p:sp>
            <p:sp>
              <p:nvSpPr>
                <p:cNvPr id="11287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2531"/>
                  <a:ext cx="1857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grpSp>
            <p:nvGrpSpPr>
              <p:cNvPr id="11277" name="Group 28"/>
              <p:cNvGrpSpPr>
                <a:grpSpLocks/>
              </p:cNvGrpSpPr>
              <p:nvPr/>
            </p:nvGrpSpPr>
            <p:grpSpPr bwMode="auto">
              <a:xfrm>
                <a:off x="1857" y="2531"/>
                <a:ext cx="1857" cy="824"/>
                <a:chOff x="1857" y="2531"/>
                <a:chExt cx="1857" cy="824"/>
              </a:xfrm>
            </p:grpSpPr>
            <p:sp>
              <p:nvSpPr>
                <p:cNvPr id="11284" name="Rectangle 29"/>
                <p:cNvSpPr>
                  <a:spLocks noChangeArrowheads="1"/>
                </p:cNvSpPr>
                <p:nvPr/>
              </p:nvSpPr>
              <p:spPr bwMode="auto">
                <a:xfrm>
                  <a:off x="1900" y="2531"/>
                  <a:ext cx="1771" cy="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000" dirty="0">
                      <a:latin typeface="+mj-lt"/>
                    </a:rPr>
                    <a:t>   </a:t>
                  </a: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“Repeating”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Saying exactly what you just heard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endParaRPr lang="en-US" altLang="en-US" sz="3200" dirty="0">
                    <a:latin typeface="+mj-lt"/>
                  </a:endParaRPr>
                </a:p>
              </p:txBody>
            </p:sp>
            <p:sp>
              <p:nvSpPr>
                <p:cNvPr id="11285" name="Rectangle 30"/>
                <p:cNvSpPr>
                  <a:spLocks noChangeArrowheads="1"/>
                </p:cNvSpPr>
                <p:nvPr/>
              </p:nvSpPr>
              <p:spPr bwMode="auto">
                <a:xfrm>
                  <a:off x="1857" y="2531"/>
                  <a:ext cx="1857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grpSp>
            <p:nvGrpSpPr>
              <p:cNvPr id="11278" name="Group 31"/>
              <p:cNvGrpSpPr>
                <a:grpSpLocks/>
              </p:cNvGrpSpPr>
              <p:nvPr/>
            </p:nvGrpSpPr>
            <p:grpSpPr bwMode="auto">
              <a:xfrm>
                <a:off x="0" y="3355"/>
                <a:ext cx="1857" cy="939"/>
                <a:chOff x="0" y="3355"/>
                <a:chExt cx="1857" cy="939"/>
              </a:xfrm>
            </p:grpSpPr>
            <p:sp>
              <p:nvSpPr>
                <p:cNvPr id="11282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3355"/>
                  <a:ext cx="1771" cy="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 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sz="2400" b="1" dirty="0" err="1">
                      <a:latin typeface="+mj-lt"/>
                    </a:rPr>
                    <a:t>Intraverbal</a:t>
                  </a:r>
                  <a:endParaRPr lang="en-US" altLang="en-US" sz="2400" b="1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sz="1600" dirty="0">
                      <a:latin typeface="+mj-lt"/>
                    </a:rPr>
                    <a:t> </a:t>
                  </a:r>
                </a:p>
                <a:p>
                  <a:pPr algn="ctr" eaLnBrk="1" hangingPunct="1"/>
                  <a:endParaRPr lang="en-US" altLang="en-US" sz="3200" dirty="0">
                    <a:latin typeface="+mj-lt"/>
                  </a:endParaRPr>
                </a:p>
              </p:txBody>
            </p:sp>
            <p:sp>
              <p:nvSpPr>
                <p:cNvPr id="11283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3355"/>
                  <a:ext cx="1857" cy="93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  <p:grpSp>
            <p:nvGrpSpPr>
              <p:cNvPr id="11279" name="Group 34"/>
              <p:cNvGrpSpPr>
                <a:grpSpLocks/>
              </p:cNvGrpSpPr>
              <p:nvPr/>
            </p:nvGrpSpPr>
            <p:grpSpPr bwMode="auto">
              <a:xfrm>
                <a:off x="1857" y="3355"/>
                <a:ext cx="1857" cy="939"/>
                <a:chOff x="1857" y="3355"/>
                <a:chExt cx="1857" cy="939"/>
              </a:xfrm>
            </p:grpSpPr>
            <p:sp>
              <p:nvSpPr>
                <p:cNvPr id="11280" name="Rectangle 35"/>
                <p:cNvSpPr>
                  <a:spLocks noChangeArrowheads="1"/>
                </p:cNvSpPr>
                <p:nvPr/>
              </p:nvSpPr>
              <p:spPr bwMode="auto">
                <a:xfrm>
                  <a:off x="1900" y="3355"/>
                  <a:ext cx="1771" cy="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00" dirty="0">
                      <a:latin typeface="+mj-lt"/>
                    </a:rPr>
                    <a:t>   </a:t>
                  </a: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“Answering Questions”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Talking about things or activities 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dirty="0">
                      <a:latin typeface="+mj-lt"/>
                    </a:rPr>
                    <a:t>without their presence</a:t>
                  </a:r>
                  <a:endParaRPr lang="en-US" altLang="en-US" sz="1600" dirty="0">
                    <a:latin typeface="+mj-lt"/>
                  </a:endParaRPr>
                </a:p>
                <a:p>
                  <a:pPr algn="ctr" eaLnBrk="1" hangingPunct="1"/>
                  <a:r>
                    <a:rPr lang="en-US" altLang="en-US" sz="1600" dirty="0">
                      <a:latin typeface="+mj-lt"/>
                    </a:rPr>
                    <a:t> </a:t>
                  </a:r>
                </a:p>
                <a:p>
                  <a:pPr algn="ctr" eaLnBrk="1" hangingPunct="1"/>
                  <a:endParaRPr lang="en-US" altLang="en-US" sz="3200" dirty="0">
                    <a:latin typeface="+mj-lt"/>
                  </a:endParaRPr>
                </a:p>
              </p:txBody>
            </p:sp>
            <p:sp>
              <p:nvSpPr>
                <p:cNvPr id="11281" name="Rectangle 36"/>
                <p:cNvSpPr>
                  <a:spLocks noChangeArrowheads="1"/>
                </p:cNvSpPr>
                <p:nvPr/>
              </p:nvSpPr>
              <p:spPr bwMode="auto">
                <a:xfrm>
                  <a:off x="1857" y="3355"/>
                  <a:ext cx="1857" cy="93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+mj-lt"/>
                  </a:endParaRPr>
                </a:p>
              </p:txBody>
            </p:sp>
          </p:grpSp>
        </p:grpSp>
        <p:sp>
          <p:nvSpPr>
            <p:cNvPr id="11269" name="Rectangle 37"/>
            <p:cNvSpPr>
              <a:spLocks noChangeArrowheads="1"/>
            </p:cNvSpPr>
            <p:nvPr/>
          </p:nvSpPr>
          <p:spPr bwMode="auto">
            <a:xfrm>
              <a:off x="-3" y="-3"/>
              <a:ext cx="3720" cy="430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616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03" y="141599"/>
            <a:ext cx="7772400" cy="1609344"/>
          </a:xfrm>
        </p:spPr>
        <p:txBody>
          <a:bodyPr/>
          <a:lstStyle/>
          <a:p>
            <a:r>
              <a:rPr lang="en-US" dirty="0" err="1"/>
              <a:t>Manding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00600"/>
          </a:xfrm>
        </p:spPr>
        <p:txBody>
          <a:bodyPr/>
          <a:lstStyle/>
          <a:p>
            <a:r>
              <a:rPr lang="en-US" b="1" dirty="0" err="1"/>
              <a:t>Mands</a:t>
            </a:r>
            <a:r>
              <a:rPr lang="en-US" dirty="0"/>
              <a:t> are requests for something (e.g., activity, item, etc.) and usually occur as a result of deprivation</a:t>
            </a:r>
          </a:p>
          <a:p>
            <a:endParaRPr lang="en-US" sz="1200" dirty="0"/>
          </a:p>
          <a:p>
            <a:r>
              <a:rPr lang="en-US" dirty="0" err="1"/>
              <a:t>Mands</a:t>
            </a:r>
            <a:r>
              <a:rPr lang="en-US" dirty="0"/>
              <a:t> are typically one of the very first skills taught</a:t>
            </a:r>
          </a:p>
          <a:p>
            <a:pPr lvl="1"/>
            <a:r>
              <a:rPr lang="en-US" dirty="0"/>
              <a:t>Motivation is strong</a:t>
            </a:r>
          </a:p>
          <a:p>
            <a:pPr lvl="1"/>
            <a:r>
              <a:rPr lang="en-US" dirty="0"/>
              <a:t>Can result in a significant reduction in problem behavior</a:t>
            </a:r>
          </a:p>
          <a:p>
            <a:pPr lvl="1"/>
            <a:endParaRPr lang="en-US" sz="1400" dirty="0"/>
          </a:p>
          <a:p>
            <a:r>
              <a:rPr lang="en-US" b="1" i="1" dirty="0"/>
              <a:t>Examples</a:t>
            </a:r>
          </a:p>
          <a:p>
            <a:pPr lvl="1"/>
            <a:r>
              <a:rPr lang="en-US" dirty="0"/>
              <a:t>“Want juice”</a:t>
            </a:r>
          </a:p>
          <a:p>
            <a:pPr lvl="1"/>
            <a:r>
              <a:rPr lang="en-US" dirty="0"/>
              <a:t>ASL sign for “candy”</a:t>
            </a:r>
          </a:p>
        </p:txBody>
      </p:sp>
      <p:pic>
        <p:nvPicPr>
          <p:cNvPr id="5122" name="Picture 2" descr="http://i.ytimg.com/vi/qnWN33bKsNc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57700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r="16251"/>
          <a:stretch/>
        </p:blipFill>
        <p:spPr bwMode="auto">
          <a:xfrm>
            <a:off x="5675086" y="1371600"/>
            <a:ext cx="2521857" cy="231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3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err="1"/>
              <a:t>Manding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7620000" cy="609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800" dirty="0"/>
          </a:p>
          <a:p>
            <a:pPr marL="114300" indent="0" algn="ctr">
              <a:buNone/>
            </a:pPr>
            <a:r>
              <a:rPr lang="en-US" b="1" dirty="0">
                <a:hlinkClick r:id="rId4"/>
              </a:rPr>
              <a:t>https://youtu.be/d27kRgIvvTs</a:t>
            </a:r>
            <a:r>
              <a:rPr lang="en-US" b="1" dirty="0"/>
              <a:t> </a:t>
            </a:r>
          </a:p>
        </p:txBody>
      </p:sp>
      <p:pic>
        <p:nvPicPr>
          <p:cNvPr id="5" name="Online Media 4" descr="ABA Skills Training  Request Mand">
            <a:hlinkClick r:id="" action="ppaction://media"/>
            <a:extLst>
              <a:ext uri="{FF2B5EF4-FFF2-40B4-BE49-F238E27FC236}">
                <a16:creationId xmlns:a16="http://schemas.microsoft.com/office/drawing/2014/main" id="{04C2C369-54B4-1A48-9DC0-1D9BAC79D9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9637" y="1066800"/>
            <a:ext cx="839893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D489-4016-0244-8C01-38DD5761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69" y="304800"/>
            <a:ext cx="7772400" cy="1609344"/>
          </a:xfrm>
        </p:spPr>
        <p:txBody>
          <a:bodyPr/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3207-052F-844A-B52A-BE7C14BF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9" y="1600200"/>
            <a:ext cx="7778931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sure you have something your child really wants and will work for</a:t>
            </a:r>
          </a:p>
          <a:p>
            <a:endParaRPr lang="en-US" sz="800" dirty="0"/>
          </a:p>
          <a:p>
            <a:r>
              <a:rPr lang="en-US" dirty="0"/>
              <a:t>Depending on your child’s language (i.e., if they aren’t vocalizing words yet), you might first work on pointing to what they want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dirty="0"/>
              <a:t>Make sure it’s visible and enticing</a:t>
            </a:r>
          </a:p>
          <a:p>
            <a:endParaRPr lang="en-US" sz="900" dirty="0"/>
          </a:p>
          <a:p>
            <a:r>
              <a:rPr lang="en-US" dirty="0"/>
              <a:t>Start small in terms of expectations and work your way up!</a:t>
            </a:r>
          </a:p>
          <a:p>
            <a:endParaRPr lang="en-US" sz="900" dirty="0"/>
          </a:p>
          <a:p>
            <a:r>
              <a:rPr lang="en-US" dirty="0"/>
              <a:t>Avoid saying “What do you want?”</a:t>
            </a:r>
          </a:p>
          <a:p>
            <a:pPr lvl="1"/>
            <a:r>
              <a:rPr lang="en-US" sz="2000" dirty="0"/>
              <a:t>Instead say the object name “Cookie”</a:t>
            </a:r>
          </a:p>
          <a:p>
            <a:endParaRPr lang="en-US" sz="800" dirty="0"/>
          </a:p>
          <a:p>
            <a:r>
              <a:rPr lang="en-US" dirty="0"/>
              <a:t>Avoid saying “Good job!”</a:t>
            </a:r>
          </a:p>
          <a:p>
            <a:pPr lvl="2"/>
            <a:r>
              <a:rPr lang="en-US" sz="1800" dirty="0"/>
              <a:t>Instead say the object name again e.g., “Cookie”</a:t>
            </a:r>
          </a:p>
          <a:p>
            <a:pPr marL="77724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829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937"/>
            <a:ext cx="7772400" cy="1609344"/>
          </a:xfrm>
        </p:spPr>
        <p:txBody>
          <a:bodyPr/>
          <a:lstStyle/>
          <a:p>
            <a:r>
              <a:rPr lang="en-US" dirty="0" err="1"/>
              <a:t>Tacting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98" y="1371600"/>
            <a:ext cx="48768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 err="1"/>
              <a:t>Tacts</a:t>
            </a:r>
            <a:r>
              <a:rPr lang="en-US" altLang="en-US" sz="2400" dirty="0"/>
              <a:t> are essentially the individual labeling things in his environment</a:t>
            </a:r>
          </a:p>
          <a:p>
            <a:pPr>
              <a:lnSpc>
                <a:spcPct val="80000"/>
              </a:lnSpc>
            </a:pPr>
            <a:endParaRPr lang="en-US" altLang="en-US" sz="10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Can be labeling…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Items and activities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Actions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Events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Feelings</a:t>
            </a:r>
          </a:p>
          <a:p>
            <a:pPr lvl="1">
              <a:lnSpc>
                <a:spcPct val="80000"/>
              </a:lnSpc>
            </a:pPr>
            <a:endParaRPr lang="en-US" altLang="en-US" sz="900" dirty="0"/>
          </a:p>
          <a:p>
            <a:pPr>
              <a:lnSpc>
                <a:spcPct val="80000"/>
              </a:lnSpc>
            </a:pPr>
            <a:r>
              <a:rPr lang="en-US" altLang="en-US" dirty="0"/>
              <a:t>Can be </a:t>
            </a:r>
            <a:r>
              <a:rPr lang="en-US" altLang="en-US" i="1" dirty="0"/>
              <a:t>expressive</a:t>
            </a:r>
            <a:r>
              <a:rPr lang="en-US" altLang="en-US" dirty="0"/>
              <a:t> (labeling things seen) or </a:t>
            </a:r>
            <a:r>
              <a:rPr lang="en-US" altLang="en-US" i="1" dirty="0"/>
              <a:t>receptive </a:t>
            </a:r>
            <a:r>
              <a:rPr lang="en-US" altLang="en-US" dirty="0"/>
              <a:t>(correctly identifying a label when asked)</a:t>
            </a:r>
          </a:p>
          <a:p>
            <a:pPr>
              <a:lnSpc>
                <a:spcPct val="80000"/>
              </a:lnSpc>
            </a:pPr>
            <a:endParaRPr lang="en-US" altLang="en-US" sz="1100" dirty="0"/>
          </a:p>
          <a:p>
            <a:pPr>
              <a:lnSpc>
                <a:spcPct val="80000"/>
              </a:lnSpc>
            </a:pPr>
            <a:r>
              <a:rPr lang="en-US" altLang="en-US" i="1" dirty="0"/>
              <a:t>Examples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Selecting “dog” from an array of pets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Pointing to iPad and saying “iPad”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  <a:p>
            <a:endParaRPr lang="en-US" sz="3200" dirty="0"/>
          </a:p>
        </p:txBody>
      </p:sp>
      <p:sp>
        <p:nvSpPr>
          <p:cNvPr id="4" name="AutoShape 2" descr="data:image/jpeg;base64,/9j/4AAQSkZJRgABAQAAAQABAAD/2wCEAAkGBxMSEhQUEhQUFBQVFRQVFRQVFBAQFRQUFRQWFxQVFBQYHCggGBolHBQUITEhJSkrLi4uFx8zODMsNygtLisBCgoKDg0OGhAQGi0cHBwsLCwsLCwsLCwsLCwsLCwsLCwsLCwsLywsLCwsLCwsLCwsLCwsLCwsLCwsLCwsLSs3N//AABEIAKQBNAMBIgACEQEDEQH/xAAcAAABBQEBAQAAAAAAAAAAAAADAAECBAUGBwj/xAA9EAABAwIDBQUFBgQHAQAAAAABAAIRAyEEEjEFQVFhcQYigZGxEzKhwdEjQlJy4fAUYoKSBxUzU6Ky8WP/xAAaAQADAQEBAQAAAAAAAAAAAAAAAQIDBAUG/8QAKBEBAQACAgICAQQBBQAAAAAAAAECEQMhEjEEQSITMlFhcQUUI0KR/9oADAMBAAIRAxEAPwDf7Mn2dCm2bvcXO430HWIXomzB9mPFee4Gu45RVpmm63vEEzxkbl32HpltNjbzG5ed8aXLmuT0f9Rs4+LHTzX/ABnwJc8Oa2ZpMBgfhqu+TlxtPsjQqUGkZ2vP3g6d29pt6L03t3Vl9MSCQ10/3jXyWJWpONNppNaCJlpB73QzYr0c3ncd39PLMf2Yr0pge0bxZM+LNfKVmUqZnh1svTK20Q0kVKZEaxeNN2qr1cPQr6Fpd/a7xGqz8m2tOIY1NXMBbuM7PVGSWd8cNHfqsTFWkEQRYgiD5KGkqlQpZtVp0WDyVKiYEq/s2S0k73HyhOiBtgZz+9FQN7rQ3PPEkKi1qIV9oDf0UgLJiNURo7oTJpUafdb+UeiZ1NXadKw6BRfTU7c9vbPc1Cc1Xn00B7EwpPahOCtvagPamFchNCm4JAIlCEJsiJCZPYRypiFNQcnsLjBYJ0maDonhSDJk8JigK1doJvuQK1IRZTqe8bposqjSejYCsZLTfgryoYRsPtwur6VZkknTJAyYqSZARSTpkB7q37RuU2c0GHfVdtWxAFH2o/28w5nLI+S832PtI1sMS5xzsIDuY+75+oXRYTabn4ejSDTEkveZjuPJDRO8kN5blx/F/wCPz39PV+ZhOeYa/n/xk9qqZD6cmZpg/wDN+vkhUKkNA4KXaHEe0qgR/phtPqRndP8AzHkhUxZd/HJcY8zPK+VD2lgmVhfuu3Oj4FcdtLZxY4gi826cQfJdyq+Mwjarcrx0O8cwU7xw8eWxw1HHVWe64kaBru+Pjf4rL7QbS9qcuVsssXDeeR1jktnbOy6tAy0y28OidfQrjnUS2Rc9VHhY085fRzoAtfZ7e6PH1WKxjit3BMhkbwFOXpWPsDL3CebvVUStEj7Lz/7LNmZSh1FEay46QogKxSHfYP5h6hOpdF7NDfTVwBDxJhrjwBKz251B9NVqtNXMNWz7otPEakQD4SmqsVDTKqMQHtWhVpqq9qoKTmqICO9qgAgBQmhFIUCEwgQoORSoOQFxmg6JJM0HROgGUSpKFQgICrXZeeKG5HqmVEMVRcqeGohotvuSihCbZTD0rEVNJJJSCKYp0xQDJJJIDvezW22YZzvaU/asflkSRBaZBjQ9F1+H7R0qzTUYMpZ905WklxJgCYgnyXkTdqRuIjSCCrp20Hd8mX7xBGcDcYssuTgmV27uLnmPt3jMY2p3szS51R5sfww23EWV9q8x2vtETRykTDnHLuc50wOG9bOzO0z2wHHMP5tfNdmE6cWd3a7dMVnYPbdKpvyngdPNaMq6hCowOBDgCDqCuP2/2bgOfTEtuY3t+oXZJAWWeS8XlTcIW7uC1MPhy/usEuMwLCTErrdqbAa8ZmATqW8enBZuB2V3+8XDKRAbAcXzIAmwiJ8Fz5OvDtyT/wDRHQLMaF3PbHZBYz2oEZjLm/hO8+Z+K4kNsjGlnNVGirmDbNVv5h8DKqURBWhs69Vvj/1KdQ6FqHiHANJOgBJ6b0QFJ7JBB3gjzWUrnYmyi4vLp7hE5eBMRz3IOHcTXsZBbB/pLo+S1sFg8kyQZjQRoLrPwlKapMQWF8/1OMeYv4rXcMR5BJCq1WqFAuNZ0zYu6RI+gVqq1FgZ1RqGGqzVCFCCBcFEhFcFAqzCIUSEQhRKKFhugTpNTqSRKrOM3RazrKuVUOTaUhOEJqI0FUq46SKZIlJNAjSnUGogaos7Bkki4fu6iXo0DwkoZkkaC5htnzSfUkkNkbosB9VScAtg7IPsiW4rDOBAc5hrBrukRE6LELk5ZfR2aM0d4LQDlRw/vK8Fvh6RR6WJI3rUwG3n09HGOGo8liFRVB6Dge07HRnEc23+C3MJXZUbLHBw5fReSMqkLS2ZtFzQyCQbXWPJ0045uvV2DRV9qbPFRriDlfFnDjulYey+0LpAf3rE8D5rohj6bm2MHgbLn8pW/jYze9VzUa4k5dfxCwJ9F5ztzZZw9Us+7q08R9V67laX08w3xO8ZrfRZ/bTs77WkSB3m3afl4pa1Vy+U08iaFpbDwr31O41zomYBMW38EfYeyfb4ltIyGwS6NYbqOS9b2ZgGUWhrGta0aNFvONSllSmG3BDZNf8A2n+SA+i4WLXDqCF6k4mPdEdBHxWDtmrTIk+8DYjdzlZ7F+P/AG4dDqBaO3KjA4PbEO1AtDt5A3SskYkExB8rcr+BVOe4WAPoNDi4C51QKoVyoVUqq5UKdUIEKzVQAmA3BCKMUNyswyhORSENyYWmiyRSCTlBK9YoSeq7vHkFKmFpFTpEBEAU4TQqFuwn2UajoRKgsqz7hKiQXDQBNyb7+akSTqhUdAiZgpJKE0KPtEjVRoJQnQ/apI0WlqpgGFArbO4E+q0/YlMaJUTOun9OKuGwmUcUUt5FO6kh5Lq5y2J/SiRH7uolO7yTAc05y0rxQgiYXRvIBRypsgSzy8lYYeNdDgXX6N9Vcx+KIo7/AHmA+a5PLGhPmrVLaD3NFMgQIOa8yDaVh4fcb+XWnS1Nv1KREG0SAb/Dd4L0vYm2WYqg15A7w7w1E6OHmvn7F7WfUdJAESLTxXTdge1XsawpVLU6hiSbNebDwOnkrsumUs8neYXZLaG0HuaJZVp907muzSWk8TqF0lezbWkifkh0Wio4A6CHczMx5XVzFUg4QNfosMstunGaDp6XvuIWJt3ZmYEzpoI9FoVyRoZ4xFiNQfgmbVlhm+65A8FMO9PL9q4bUcGuO+xAJ+SzNnPljrRD6fjIqH5LoO0+JZSIETmzSAYMHX0+KwaGIb7MnQCo3X8tSPVbfTmt7o1QqvUUvbNOhCi9DkVqqAjVkJXAG5DciuQ3KzDKE8orkJyAthM5TyqD7KSUCbu6n6K1RbYIDKenn4lXKDbLSKpZEnNRciWRUSrVsFVqCGq7iG2jiUFtLO4AbrlTVYqgCeFoHZjjoo/5Y/kglFJX/wDLX8vioPwDxuHmgKUJ1a/g3cB5pJhph3M/D6KU8z/x+izm13/h9VM1akTlWHi6/KLzRJufT6KIw5c4gGIAOgOs/RRw4dAcSL7hu6lFwDz7SrO4NAPGzkvQ9qlRpvcGDBt+qiBzH78UKsXFzgLy4pm4apuAHirTsaOY8v1Tln8w/t/VCOHqcAfFS/h6n8qOhtKLajy/VGwlKBmkEX3RF0TZ+ynvdDi0CLxc9LqvXpuaXtbOUOIHgb+iW56F3O9MjIU7aavB/C6n/BVPec2AOKvbCZdvVew203Pw7Hukln2T3cYAc0n+l4uu0oVA7RZH+GOxgzBBzxJrO9pB/CGtaz4NnyXXNwNMaMDegheRy/JmPJcfqOrHlkmq5jaFWLBuVoJJMzci5J+K4vbvaBtKWsOZ/Ld4r1d2zKREFsjmT8VzXbbsg2vh4w1KmKrCMkBlOWz3mzYaEm+8Iw+Vh5Q8+aWajxTF1zUJc+5PFDxXdwpIt9sPgz9UXa+xMSHQaNTuOIdDSYOmoUdrMLcJRaQQc1wRBtTEyF6nXWmOOflL/hhMru4nxutzZ+KL29NeXiub3rX2F9+eFt17QtcsenM0KqgApuTgLIK7ghuCsuahFqs1dwQyLqwWoeW46oC5lQ6zbfBWsqFVbZSSq9ilSqtFiYPik8eqULTFVHbUad481KEBqk5ohMg6gk9P2Vb2dh4E7yUERlTYOo7NEmADA3ahTtpZ1psMppzTWRhcS+RLnb9/JENZ+uY+9y46J7TpoObHRM4LPq4h9+8bdEM136Zj8PojY00CQkssVHcT5pJeR+CVN1grDjLSOSqNNkdru6eh9FlW8qVPutE/vREwurun1QqrpDeilh3QT0HzRVTpUYftD1KuiyrUve/u9VaInyCVGJ5OoScDIU41Tll1KmpsfUnl9VnVKcSOZPUkklaOydD++KpYga9R81E/cvL9sFwuHbY5R1gBXquD9oAz8bqbJ5Oe0fNRwjLBa2Co5qtEf/Wmf7XB3yW9vThnt6xstoa3K0Q0Rl5CIy+EfFXVT2aLHnfzCtmdy+c5bvKrvs5TJg7jZSWYefdrqQZWe4kNAbmgmJiSSBzuvLdsVHOpUj945iermQfUr2v/ABF2YauDquY2alNsiNSz7452kxyXjTKrHMYXCQARe95GkdF7fxeTy45/S8fVcqMC6dw8Vq4OiGi3/pWy04b8In+sI7sJTyyG26ldeXN/TH9NjOUmhSruG4QmYltFmiIQ3BFJQ3FaGCQhgXHUIpQ2+8OoTKr6g8KSi5QSpV1STG5KcLWGZhRCJshA3RJTBvZHjZPRs49FKVDf4KbOlS7pYfUfvckD/wBvmmZuhOwaHmhX0IQIdcTe2m5D3pVGanck15Exp5pfwL9oBMohyShc9Bh9kZj+74KlmsitdY9E9CVZL7BEw77u6D5qmH6IlF9z0HzRpWxKbr+fqreb0CzaT7+atNqeiVisavA3U811Sp1JhGY7VRpW2zsw2P73LOxtTuP46+qs7OfY9FSxDQ4O/eqiT8l2/gpYbatQWz+YC6fsjtdzsXQa/Llc8NkT94Fo38SFydXZx+7dXezmDe3EUXe79owCZEEuEErbKdVyY5butPozZb/s28dPW3qrqycA4xI0d3o1F9R4GQtFtTw63HgV85yz8lUR375LG252lo4WBUzlxgQ1thOmZxsOPyWw4TvjpC47txgwaJE94vaA5wD7zJMaAQI8eSfBjM85Kcjdp481WE2bI3HNbqvFe0GCFGq6m0d1sxyBMheqdnKWTDsEzDYm27kNF5r20eP4mofy/NevxYTC6jfLGTC6cziBwW1hqk0QeRXO7Qc5zYZY/vyW1sxpGFYDqGmfiujknTj4/alizDRzPyVcVeSPiT3G9VVhVj6LL2f254fFROI5H4fVQeUJyuEKcS3n5OUaVUF4g70ByfC/6jevyTJsKFQp5QMU+Gk8ASs4Sux4KJKq4RvdHRVMbXe10NcQPA+q2lVY0nIiyadd5FzPkrrKzoFh8U9lO1opq8CIMqvTqkmIHxKJWaZA6eqVpyXY76eWDPFJzCG67wfglizEePyUsUe6PD0WavqGPuefqo4YWMqTT3LcChUH90nmnsr9qspIJenQ0CJsptdZCJTjRMhJU6b7np9UHMlTNz0+qD2I038SrId6LPFTvRzVppRYcq7TNgjNcqlNyO0qLFStPZ77FNh2y4ACSXAAeKFs42PRWNm1C2rTcNRUYRvuCs9fk1v7XXYPBsaIe0ZuDgBHms7tJh6NKi9ws4QW3tmmw+Ku4zEh7pewOdvOZzZ4d2CNyz8ZghiSGHMGgTAdPIbot03rssmnBL29B7Abb/iMLTe69i1/Fr2HKSeoAPSDxXXBvDf5FeK9l9qNwOIfSpzAGZ4c50GG/dg2dcTaI1BXp2ze01J4MhzS0AmMr2iSBYt1u4bua8P5fxM5lcsZuN53Nt0M5BZ23ME19KI0Ig/hJMZj5oTO02HIzBzozmnJY9sPFyDIEddE9baAqtc1rXAHukuGWbA90axB1XJhwcsyl0rGW3TNwZNOgJgGJMaLyTtBV9pUL5BDj6EwvRO1m0zSovy3MZR1Nh9fBeZPfIDWQS0C9nEWIynxXscc73XTyT8fGKfslqUhFDwd81AskAkQd4sk4kNjdwW2eO3HjdM99wBwQHBXXtVd7U5NJvaq5qg5qslqG4KkqrmqWDZ3+iI5qZpjRML8LN2q8mGDfJPQI4xLln16pdUJ/lj4yiQlmgIaOiz8Vh3OJduWk5vc8FN2JBEQU4rJk4e1lfpe6qAcM7louENTpYHwY73irFf3x4eqqUHFt4nqpmpJnpa+7qoaa7Wcbu6FNjTYdfkg1n5v3+iPQwtTEODKTS5xMAS0fvQ+SJE+pNhVHRTHQKFE9zzXT4rsHjG0p+zeQLsa45rcJEErmMTRfRllQZXDUEHeJCeqje1IlJDlOjTTaBKYushkpnGyrRbEzJ2Ov4BBBUqeqNDaUXVukVWH1R6ZSVisMKsNKqsKKxyirjTwRseis7P99n52eqpYR+vRW9nu77Pzt9VGvya2/i6Z6DQ2s2hW+09x1M3gnK7MA10C5HFFcVznaB/fPKm34vK7MvTzsfbS2GaFOv8AaVhWrVi7M9gIawajvEbzlJHKF11ECq4FlMCkWFtRomSJLZdJsCYF+FgV5VsnN7enkjNmm9xABzDylem7N2s0ANa0S6mJAIYwOBk53HSbmde8sr/TbGp4utSdiKT6pLpph7YzPOZ2aXFw+9OUDhlC6TZm1A7uhr8rZLqlQzI4CTLnFc7szZZaGgPeSHA03MgAMdeDP75KfaoMa4uaQx2RhdDxmLrzIBufBZ8k9R0Yfh3Z7V+11aSBxOmun/q5JmEYxxc1oBMyRvkyVo4+rL3RBGY6X3N/VUKjkpj49Izz8rsnPQahTFyiXJoCeEBwRyUMppV3NQ3BWHBCcEyAIUSEQhRIQAyEBmHlx3yfJWg0b0QOjQJjQdcWjgFXbTVtxkHmo5UHWa+gTU0sd60xSzEN0tbwUabbyi0qkPDuCLROoKcA3SbxfTxsht2fGjvgjuxAJnKJiJ3wdyG2sOG/ijUHlQ3YA8R8V0HYrDFlSpUlodTY5wBkzaAYHvAOgR/NyWAKrs3vDLOkGwV7CYw03B7HZXAy1wiyvCSXaMrv27qljK9OjhXZi4VHkOBIfmNScjXPN2wZ0G5cJ28aP4o5b90B0X77XOaZ52A8Fp7Q7X4g08hcyCCJYwA6SYI08AufNUWJ+9e/E+qvPuF5+XJc/wCWOWdUltGEljpp5OYKU2SSVBFpU2G6SSQFaUZiSSS4nKM0pJKTWsMbnoruznd9n5mpJKf+zS+nTFy5fbbyalT8rPVOkurL04cUey1EPrOmbU3EEWINl1GFYHNe91yx7mjcD9k4gujeCNySSmNsfTY2ti3kU7wMtmizRfQBZm0nzU9lDYLR3srM+8+9EpJJY+np8sn+14/81Vx1EMrOaCYgG8akNlVaqdJZ15yo5RSSSJBygkkgkHIbkkkyCKgUkkwYJ0kkiIJykkgGanaEkkLpFMkkmkxUSUkkgg4ps54lJJMi9oUkkk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562600" y="2057400"/>
            <a:ext cx="254015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2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620000" cy="1143000"/>
          </a:xfrm>
        </p:spPr>
        <p:txBody>
          <a:bodyPr/>
          <a:lstStyle/>
          <a:p>
            <a:pPr algn="ctr"/>
            <a:r>
              <a:rPr lang="en-US" dirty="0" err="1"/>
              <a:t>Tacting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24600"/>
            <a:ext cx="7620000" cy="381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b="1" dirty="0">
                <a:hlinkClick r:id="rId4"/>
              </a:rPr>
              <a:t>https://youtu.be/1Y_SFcxWAKU</a:t>
            </a:r>
            <a:r>
              <a:rPr lang="en-US" b="1" dirty="0"/>
              <a:t> </a:t>
            </a:r>
          </a:p>
        </p:txBody>
      </p:sp>
      <p:pic>
        <p:nvPicPr>
          <p:cNvPr id="5" name="Online Media 4" descr="Tacting - Verbal Behavior Center for Autism">
            <a:hlinkClick r:id="" action="ppaction://media"/>
            <a:extLst>
              <a:ext uri="{FF2B5EF4-FFF2-40B4-BE49-F238E27FC236}">
                <a16:creationId xmlns:a16="http://schemas.microsoft.com/office/drawing/2014/main" id="{400D3A57-3746-024A-A8D5-413BF7402C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2467" y="1225731"/>
            <a:ext cx="8424333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{146015D0-AA1B-5E48-8D1C-03CF3DDCE68C}tf10001070</Template>
  <TotalTime>2662</TotalTime>
  <Words>898</Words>
  <Application>Microsoft Macintosh PowerPoint</Application>
  <PresentationFormat>On-screen Show (4:3)</PresentationFormat>
  <Paragraphs>212</Paragraphs>
  <Slides>24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Rockwell</vt:lpstr>
      <vt:lpstr>Rockwell Condensed</vt:lpstr>
      <vt:lpstr>Rockwell Extra Bold</vt:lpstr>
      <vt:lpstr>Wingdings</vt:lpstr>
      <vt:lpstr>Wood Type</vt:lpstr>
      <vt:lpstr>Teaching Language  at Home</vt:lpstr>
      <vt:lpstr>Building Language through play</vt:lpstr>
      <vt:lpstr>Advanced Organizer</vt:lpstr>
      <vt:lpstr>PowerPoint Presentation</vt:lpstr>
      <vt:lpstr>Manding</vt:lpstr>
      <vt:lpstr>Manding</vt:lpstr>
      <vt:lpstr>Tips for Success</vt:lpstr>
      <vt:lpstr>Tacting</vt:lpstr>
      <vt:lpstr>Tacting</vt:lpstr>
      <vt:lpstr>Tips for Success</vt:lpstr>
      <vt:lpstr>Echoic</vt:lpstr>
      <vt:lpstr>Intraverbal</vt:lpstr>
      <vt:lpstr>Intraverbals</vt:lpstr>
      <vt:lpstr>Transfer Procedures</vt:lpstr>
      <vt:lpstr>Building language Through Play</vt:lpstr>
      <vt:lpstr>Different Kinds of Play  with Different Purposes</vt:lpstr>
      <vt:lpstr>Parent-Directed Play: Picking Activities</vt:lpstr>
      <vt:lpstr>Bubbles</vt:lpstr>
      <vt:lpstr>Rice Tub</vt:lpstr>
      <vt:lpstr>Puzzle</vt:lpstr>
      <vt:lpstr>Story Time</vt:lpstr>
      <vt:lpstr>Therapy Ball, Trampoline, or Bath Time</vt:lpstr>
      <vt:lpstr>Stacking Cups or Blocks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angelamann</dc:creator>
  <cp:lastModifiedBy>Mann, Angela</cp:lastModifiedBy>
  <cp:revision>61</cp:revision>
  <dcterms:created xsi:type="dcterms:W3CDTF">2015-05-14T13:41:11Z</dcterms:created>
  <dcterms:modified xsi:type="dcterms:W3CDTF">2019-07-07T19:10:16Z</dcterms:modified>
</cp:coreProperties>
</file>